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2" r:id="rId2"/>
    <p:sldId id="340" r:id="rId3"/>
    <p:sldId id="331" r:id="rId4"/>
    <p:sldId id="332" r:id="rId5"/>
    <p:sldId id="345" r:id="rId6"/>
    <p:sldId id="347" r:id="rId7"/>
    <p:sldId id="344" r:id="rId8"/>
    <p:sldId id="350" r:id="rId9"/>
    <p:sldId id="346" r:id="rId10"/>
    <p:sldId id="348" r:id="rId11"/>
    <p:sldId id="349" r:id="rId12"/>
    <p:sldId id="311" r:id="rId13"/>
    <p:sldId id="312" r:id="rId14"/>
    <p:sldId id="318" r:id="rId15"/>
    <p:sldId id="341" r:id="rId16"/>
    <p:sldId id="338" r:id="rId17"/>
    <p:sldId id="317" r:id="rId18"/>
    <p:sldId id="342" r:id="rId19"/>
    <p:sldId id="334" r:id="rId20"/>
    <p:sldId id="343" r:id="rId21"/>
    <p:sldId id="339" r:id="rId22"/>
    <p:sldId id="272"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65"/>
    <a:srgbClr val="315683"/>
    <a:srgbClr val="C61F16"/>
    <a:srgbClr val="4E515A"/>
    <a:srgbClr val="2ECECE"/>
    <a:srgbClr val="54CEA9"/>
    <a:srgbClr val="108E8B"/>
    <a:srgbClr val="E73C66"/>
    <a:srgbClr val="72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p:restoredTop sz="76080"/>
  </p:normalViewPr>
  <p:slideViewPr>
    <p:cSldViewPr>
      <p:cViewPr>
        <p:scale>
          <a:sx n="71" d="100"/>
          <a:sy n="71" d="100"/>
        </p:scale>
        <p:origin x="1576" y="440"/>
      </p:cViewPr>
      <p:guideLst>
        <p:guide orient="horz" pos="2160"/>
        <p:guide pos="2880"/>
      </p:guideLst>
    </p:cSldViewPr>
  </p:slideViewPr>
  <p:outlineViewPr>
    <p:cViewPr>
      <p:scale>
        <a:sx n="33" d="100"/>
        <a:sy n="33" d="100"/>
      </p:scale>
      <p:origin x="0" y="-86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45C0F-C9A2-6D4F-BA5E-96326CBA3646}" type="datetimeFigureOut">
              <a:rPr lang="en-US" smtClean="0"/>
              <a:t>6/7/17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D113-72A1-994D-B024-080B75A2E746}" type="slidenum">
              <a:rPr lang="en-US" smtClean="0"/>
              <a:t>‹#›</a:t>
            </a:fld>
            <a:endParaRPr lang="en-US"/>
          </a:p>
        </p:txBody>
      </p:sp>
    </p:spTree>
    <p:extLst>
      <p:ext uri="{BB962C8B-B14F-4D97-AF65-F5344CB8AC3E}">
        <p14:creationId xmlns:p14="http://schemas.microsoft.com/office/powerpoint/2010/main" val="82864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bip.earlham.ac.uk/"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bip.earlham.ac.uk/"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developing the </a:t>
            </a:r>
            <a:r>
              <a:rPr lang="en-US" baseline="0" dirty="0" smtClean="0"/>
              <a:t>Brassica Information Portal as a resource that </a:t>
            </a:r>
            <a:r>
              <a:rPr lang="en-US" sz="1200" b="0" i="0" u="none" strike="noStrike" kern="1200" dirty="0" smtClean="0">
                <a:solidFill>
                  <a:schemeClr val="tx1"/>
                </a:solidFill>
                <a:effectLst/>
                <a:latin typeface="+mn-lt"/>
                <a:ea typeface="+mn-ea"/>
                <a:cs typeface="+mn-cs"/>
              </a:rPr>
              <a:t>collects, integrates and analyses phenotypic data from pre-breeding experiments on</a:t>
            </a:r>
            <a:r>
              <a:rPr lang="en-US" sz="1200" b="0" i="1" u="none" strike="noStrike" kern="1200" dirty="0" smtClean="0">
                <a:solidFill>
                  <a:schemeClr val="tx1"/>
                </a:solidFill>
                <a:effectLst/>
                <a:latin typeface="+mn-lt"/>
                <a:ea typeface="+mn-ea"/>
                <a:cs typeface="+mn-cs"/>
              </a:rPr>
              <a:t> Brassica</a:t>
            </a:r>
            <a:r>
              <a:rPr lang="en-US" sz="1200" b="0" i="0" u="none" strike="noStrike" kern="1200" dirty="0" smtClean="0">
                <a:solidFill>
                  <a:schemeClr val="tx1"/>
                </a:solidFill>
                <a:effectLst/>
                <a:latin typeface="+mn-lt"/>
                <a:ea typeface="+mn-ea"/>
                <a:cs typeface="+mn-cs"/>
              </a:rPr>
              <a:t> crop species.</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Portal</a:t>
            </a:r>
            <a:r>
              <a:rPr lang="en-US" sz="1200" b="0" i="0" u="none" strike="noStrike" kern="1200" baseline="0" dirty="0" smtClean="0">
                <a:solidFill>
                  <a:schemeClr val="tx1"/>
                </a:solidFill>
                <a:effectLst/>
                <a:latin typeface="+mn-lt"/>
                <a:ea typeface="+mn-ea"/>
                <a:cs typeface="+mn-cs"/>
              </a:rPr>
              <a:t> will </a:t>
            </a:r>
            <a:r>
              <a:rPr lang="en-US" sz="1200" b="0" i="0" u="none" strike="noStrike" kern="1200" dirty="0" smtClean="0">
                <a:solidFill>
                  <a:schemeClr val="tx1"/>
                </a:solidFill>
                <a:effectLst/>
                <a:latin typeface="+mn-lt"/>
                <a:ea typeface="+mn-ea"/>
                <a:cs typeface="+mn-cs"/>
              </a:rPr>
              <a:t>facilitate Brassica crop breeding with a data-driven approach: The data collected from phenotyping experiments are made accessible and available in a </a:t>
            </a:r>
            <a:r>
              <a:rPr lang="en-US" sz="1200" b="0" i="0" u="none" strike="noStrike" kern="1200" dirty="0" err="1" smtClean="0">
                <a:solidFill>
                  <a:schemeClr val="tx1"/>
                </a:solidFill>
                <a:effectLst/>
                <a:latin typeface="+mn-lt"/>
                <a:ea typeface="+mn-ea"/>
                <a:cs typeface="+mn-cs"/>
              </a:rPr>
              <a:t>standardised</a:t>
            </a:r>
            <a:r>
              <a:rPr lang="en-US" sz="1200" b="0" i="0" u="none" strike="noStrike" kern="1200" dirty="0" smtClean="0">
                <a:solidFill>
                  <a:schemeClr val="tx1"/>
                </a:solidFill>
                <a:effectLst/>
                <a:latin typeface="+mn-lt"/>
                <a:ea typeface="+mn-ea"/>
                <a:cs typeface="+mn-cs"/>
              </a:rPr>
              <a:t> manner. This data can be integrated with genotypic information. In the future, associative analysis tools will enable on the fly analysis between traits hosted in the Portal and external genotypic information.</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a:t>
            </a:fld>
            <a:endParaRPr lang="en-US"/>
          </a:p>
        </p:txBody>
      </p:sp>
    </p:spTree>
    <p:extLst>
      <p:ext uri="{BB962C8B-B14F-4D97-AF65-F5344CB8AC3E}">
        <p14:creationId xmlns:p14="http://schemas.microsoft.com/office/powerpoint/2010/main" val="13095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Beneath the shiny web- interface  is a complicated system of tables, that interact. </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12</a:t>
            </a:fld>
            <a:endParaRPr lang="en-US"/>
          </a:p>
        </p:txBody>
      </p:sp>
    </p:spTree>
    <p:extLst>
      <p:ext uri="{BB962C8B-B14F-4D97-AF65-F5344CB8AC3E}">
        <p14:creationId xmlns:p14="http://schemas.microsoft.com/office/powerpoint/2010/main" val="13882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workshop , w</a:t>
            </a:r>
            <a:r>
              <a:rPr lang="en-US" dirty="0" smtClean="0"/>
              <a:t>e are going to interact with these</a:t>
            </a:r>
            <a:r>
              <a:rPr lang="en-US" baseline="0" dirty="0" smtClean="0"/>
              <a:t> tables of the database</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13</a:t>
            </a:fld>
            <a:endParaRPr lang="en-US"/>
          </a:p>
        </p:txBody>
      </p:sp>
    </p:spTree>
    <p:extLst>
      <p:ext uri="{BB962C8B-B14F-4D97-AF65-F5344CB8AC3E}">
        <p14:creationId xmlns:p14="http://schemas.microsoft.com/office/powerpoint/2010/main" val="204952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Population submission, we will  interact programmatically ,and in the Trial submission, we will interact with the database using the schema.</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14</a:t>
            </a:fld>
            <a:endParaRPr lang="en-US"/>
          </a:p>
        </p:txBody>
      </p:sp>
    </p:spTree>
    <p:extLst>
      <p:ext uri="{BB962C8B-B14F-4D97-AF65-F5344CB8AC3E}">
        <p14:creationId xmlns:p14="http://schemas.microsoft.com/office/powerpoint/2010/main" val="194338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Workshop  manual should also be printed. The data we work with is available on </a:t>
            </a:r>
            <a:r>
              <a:rPr lang="en-US" dirty="0" err="1" smtClean="0"/>
              <a:t>github</a:t>
            </a:r>
            <a:r>
              <a:rPr lang="en-US" dirty="0" smtClean="0"/>
              <a:t>. Clone the repo as shown on the screenshot.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15</a:t>
            </a:fld>
            <a:endParaRPr lang="en-US"/>
          </a:p>
        </p:txBody>
      </p:sp>
    </p:spTree>
    <p:extLst>
      <p:ext uri="{BB962C8B-B14F-4D97-AF65-F5344CB8AC3E}">
        <p14:creationId xmlns:p14="http://schemas.microsoft.com/office/powerpoint/2010/main" val="428804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workshop we will be using mock-datasets , with Line and cultivar names from a Diversity fixed foundation set established in 2009.</a:t>
            </a:r>
          </a:p>
          <a:p>
            <a:endParaRPr lang="en-US" baseline="0" dirty="0" smtClean="0"/>
          </a:p>
          <a:p>
            <a:r>
              <a:rPr lang="en-US" baseline="0" dirty="0" smtClean="0"/>
              <a:t>Imagine, you have retrieved some seeds from that set for an experiment.</a:t>
            </a:r>
          </a:p>
          <a:p>
            <a:r>
              <a:rPr lang="en-US" baseline="0" dirty="0" smtClean="0"/>
              <a:t>The mock data on the slide shows that the seed for the experiment has been bulked up at JIC in 2009.</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mock data has ben bulked in 2010 or at </a:t>
            </a:r>
            <a:r>
              <a:rPr lang="en-US" baseline="0" dirty="0" err="1" smtClean="0"/>
              <a:t>Rothamsted</a:t>
            </a:r>
            <a:r>
              <a:rPr lang="en-US" baseline="0" dirty="0" smtClean="0"/>
              <a:t> or Nottingham in other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account for the </a:t>
            </a:r>
            <a:r>
              <a:rPr lang="en-US" dirty="0" smtClean="0"/>
              <a:t>Genetic drift/</a:t>
            </a:r>
            <a:r>
              <a:rPr lang="en-US" baseline="0" dirty="0" smtClean="0"/>
              <a:t> selection/ cross-pollination/other problems could happen during bulking,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material may not be as “clean” as one thinks. Therefore, the accessions in the BIP are there to record this. Accessions are derived from the </a:t>
            </a:r>
            <a:r>
              <a:rPr lang="en-US" baseline="0" dirty="0" err="1" smtClean="0"/>
              <a:t>Isntitute</a:t>
            </a:r>
            <a:r>
              <a:rPr lang="en-US" baseline="0" dirty="0" smtClean="0"/>
              <a:t> where they have been bulked, the year they have been bulked, and the line name the seed originally came from.</a:t>
            </a:r>
          </a:p>
          <a:p>
            <a:endParaRPr lang="en-US" baseline="0"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17</a:t>
            </a:fld>
            <a:endParaRPr lang="en-US"/>
          </a:p>
        </p:txBody>
      </p:sp>
    </p:spTree>
    <p:extLst>
      <p:ext uri="{BB962C8B-B14F-4D97-AF65-F5344CB8AC3E}">
        <p14:creationId xmlns:p14="http://schemas.microsoft.com/office/powerpoint/2010/main" val="1447932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the  experimental population data, we go to </a:t>
            </a:r>
            <a:r>
              <a:rPr lang="en-US" baseline="0" dirty="0" err="1" smtClean="0"/>
              <a:t>bip.earlham.ac.uk</a:t>
            </a:r>
            <a:r>
              <a:rPr lang="en-US" baseline="0" dirty="0" smtClean="0"/>
              <a:t>, login and select population submission- START!</a:t>
            </a:r>
          </a:p>
          <a:p>
            <a:r>
              <a:rPr lang="en-US" baseline="0" dirty="0" smtClean="0"/>
              <a:t>I will do it myself while you work on it.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18</a:t>
            </a:fld>
            <a:endParaRPr lang="en-US"/>
          </a:p>
        </p:txBody>
      </p:sp>
    </p:spTree>
    <p:extLst>
      <p:ext uri="{BB962C8B-B14F-4D97-AF65-F5344CB8AC3E}">
        <p14:creationId xmlns:p14="http://schemas.microsoft.com/office/powerpoint/2010/main" val="1629150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 among you and your partner which sheet you would</a:t>
            </a:r>
            <a:r>
              <a:rPr lang="en-US" baseline="0" dirty="0" smtClean="0"/>
              <a:t> like to submit- they are marked by 3_</a:t>
            </a:r>
          </a:p>
          <a:p>
            <a:r>
              <a:rPr lang="en-US" baseline="0" dirty="0" smtClean="0"/>
              <a:t>-</a:t>
            </a:r>
          </a:p>
          <a:p>
            <a:r>
              <a:rPr lang="en-US" dirty="0" smtClean="0"/>
              <a:t>You see that this is raw data that is going to be submitted to the BIP. You can</a:t>
            </a:r>
            <a:r>
              <a:rPr lang="en-US" baseline="0" dirty="0" smtClean="0"/>
              <a:t> see the experimental design, </a:t>
            </a:r>
            <a:r>
              <a:rPr lang="en-US" baseline="0" dirty="0" err="1" smtClean="0"/>
              <a:t>sample_id</a:t>
            </a:r>
            <a:r>
              <a:rPr lang="en-US" baseline="0" dirty="0" smtClean="0"/>
              <a:t>, cultivar information, and the traits that have been measured. </a:t>
            </a:r>
            <a:endParaRPr lang="en-US" dirty="0" smtClean="0"/>
          </a:p>
        </p:txBody>
      </p:sp>
      <p:sp>
        <p:nvSpPr>
          <p:cNvPr id="4" name="Slide Number Placeholder 3"/>
          <p:cNvSpPr>
            <a:spLocks noGrp="1"/>
          </p:cNvSpPr>
          <p:nvPr>
            <p:ph type="sldNum" sz="quarter" idx="10"/>
          </p:nvPr>
        </p:nvSpPr>
        <p:spPr/>
        <p:txBody>
          <a:bodyPr/>
          <a:lstStyle/>
          <a:p>
            <a:fld id="{25F5D113-72A1-994D-B024-080B75A2E746}" type="slidenum">
              <a:rPr lang="en-US" smtClean="0"/>
              <a:t>19</a:t>
            </a:fld>
            <a:endParaRPr lang="en-US"/>
          </a:p>
        </p:txBody>
      </p:sp>
    </p:spTree>
    <p:extLst>
      <p:ext uri="{BB962C8B-B14F-4D97-AF65-F5344CB8AC3E}">
        <p14:creationId xmlns:p14="http://schemas.microsoft.com/office/powerpoint/2010/main" val="193772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submit trial data, we go to </a:t>
            </a:r>
            <a:r>
              <a:rPr lang="en-US" baseline="0" dirty="0" err="1" smtClean="0"/>
              <a:t>bip.earlham.ac.uk</a:t>
            </a:r>
            <a:r>
              <a:rPr lang="en-US" baseline="0" dirty="0" smtClean="0"/>
              <a:t>, login and select trial submission- START!</a:t>
            </a:r>
          </a:p>
          <a:p>
            <a:r>
              <a:rPr lang="en-US" baseline="0" dirty="0" smtClean="0"/>
              <a:t>I will do it myself while you work on it.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20</a:t>
            </a:fld>
            <a:endParaRPr lang="en-US"/>
          </a:p>
        </p:txBody>
      </p:sp>
    </p:spTree>
    <p:extLst>
      <p:ext uri="{BB962C8B-B14F-4D97-AF65-F5344CB8AC3E}">
        <p14:creationId xmlns:p14="http://schemas.microsoft.com/office/powerpoint/2010/main" val="1565024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original “direction”/way of Using the BIP is linear:</a:t>
            </a:r>
            <a:r>
              <a:rPr lang="en-US" baseline="0" dirty="0" smtClean="0"/>
              <a:t> Data can be stored and accessed for downstream analysis. It is simply a “repository” of trait scoring data for Brassica crops.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we are working on extending and cross-linking its functions, some of which I will present later. For example, we have made it possible to submit image names and draw from </a:t>
            </a:r>
            <a:r>
              <a:rPr lang="en-US" baseline="0" dirty="0" err="1" smtClean="0"/>
              <a:t>CyVerse</a:t>
            </a:r>
            <a:r>
              <a:rPr lang="en-US" baseline="0" dirty="0" smtClean="0"/>
              <a:t> as a default resource to cross-link the image names submitted to BIP.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Extension: make user submit image data alongside with measurements. The images will automatically be stored in </a:t>
            </a:r>
            <a:r>
              <a:rPr lang="en-US" baseline="0" dirty="0" err="1" smtClean="0"/>
              <a:t>CyVerse</a:t>
            </a:r>
            <a:r>
              <a:rPr lang="en-US" baseline="0" dirty="0" smtClean="0"/>
              <a:t> as opposed to the user having to do this manually.</a:t>
            </a:r>
            <a:endParaRPr lang="en-US" dirty="0" smtClean="0"/>
          </a:p>
          <a:p>
            <a:endParaRPr lang="en-US" dirty="0" smtClean="0"/>
          </a:p>
          <a:p>
            <a:r>
              <a:rPr lang="en-US" baseline="0" dirty="0" smtClean="0"/>
              <a:t>The user can now submit sequence identifiers from SRA with the submission, which are automatically cross-linked with the corresponding entry in NCBI.</a:t>
            </a:r>
            <a:endParaRPr lang="en-US" dirty="0" smtClean="0"/>
          </a:p>
          <a:p>
            <a:endParaRPr lang="en-US" dirty="0" smtClean="0"/>
          </a:p>
          <a:p>
            <a:endParaRPr lang="en-US" dirty="0" smtClean="0"/>
          </a:p>
          <a:p>
            <a:r>
              <a:rPr lang="en-US" dirty="0" smtClean="0"/>
              <a:t>It is now possible to access  the BIP via the TGAC browser. The</a:t>
            </a:r>
            <a:r>
              <a:rPr lang="en-US" baseline="0" dirty="0" smtClean="0"/>
              <a:t> feature allowing this is dependent on background data uploaded to the Browser by the administrator.</a:t>
            </a:r>
          </a:p>
          <a:p>
            <a:r>
              <a:rPr lang="en-US" baseline="0" dirty="0" smtClean="0"/>
              <a:t>In the background of the </a:t>
            </a:r>
            <a:r>
              <a:rPr lang="en-US" baseline="0" dirty="0" err="1" smtClean="0"/>
              <a:t>brower</a:t>
            </a:r>
            <a:r>
              <a:rPr lang="en-US" baseline="0" dirty="0" smtClean="0"/>
              <a:t>, SNP information for the RIPR population is loaded. People interested can select lines carrying certain SNPs of interest and compare them with lines not carrying these SNPs. During this analysis, the user can look up the line in the Brassica Information Portal and see any related information about the line there ( e.g. registered trait measurements, origin, Cultivar name, all experiments using that line,  etc.., )</a:t>
            </a:r>
          </a:p>
          <a:p>
            <a:r>
              <a:rPr lang="en-US" b="1" dirty="0" smtClean="0"/>
              <a:t>-Note that this feature is currently only accessible as a service for the RIPR project, as it is sensitive data.</a:t>
            </a:r>
          </a:p>
          <a:p>
            <a:endParaRPr lang="en-US" dirty="0" smtClean="0"/>
          </a:p>
          <a:p>
            <a:r>
              <a:rPr lang="en-US" dirty="0" smtClean="0"/>
              <a:t>Legacy</a:t>
            </a:r>
            <a:r>
              <a:rPr lang="en-US" baseline="0" dirty="0" smtClean="0"/>
              <a:t> data s</a:t>
            </a:r>
            <a:r>
              <a:rPr lang="en-US" dirty="0" smtClean="0"/>
              <a:t>equences- where possible are cross-linked with </a:t>
            </a:r>
            <a:r>
              <a:rPr lang="en-US" dirty="0" err="1" smtClean="0"/>
              <a:t>Ensembl</a:t>
            </a:r>
            <a:r>
              <a:rPr lang="en-US" dirty="0" smtClean="0"/>
              <a:t>/</a:t>
            </a:r>
            <a:r>
              <a:rPr lang="en-US" baseline="0" dirty="0" smtClean="0"/>
              <a:t> NCBI.</a:t>
            </a:r>
            <a:endParaRPr lang="en-US" dirty="0" smtClean="0"/>
          </a:p>
          <a:p>
            <a:endParaRPr lang="en-US" baseline="0" dirty="0" smtClean="0"/>
          </a:p>
          <a:p>
            <a:r>
              <a:rPr lang="en-US" baseline="0" dirty="0" smtClean="0"/>
              <a:t>One can now obtain DOIs for datasets submitted to easily BIP to cite them in publications.</a:t>
            </a:r>
          </a:p>
          <a:p>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are working with the </a:t>
            </a:r>
            <a:r>
              <a:rPr lang="en-US" baseline="0" dirty="0" err="1" smtClean="0"/>
              <a:t>CyVerse</a:t>
            </a:r>
            <a:r>
              <a:rPr lang="en-US" baseline="0" dirty="0" smtClean="0"/>
              <a:t> team to integrate their analytics tools with the BIP.</a:t>
            </a:r>
          </a:p>
          <a:p>
            <a:r>
              <a:rPr lang="en-US" baseline="0" dirty="0" smtClean="0"/>
              <a:t>The first step is </a:t>
            </a:r>
            <a:r>
              <a:rPr lang="en-US" baseline="0" dirty="0" err="1" smtClean="0"/>
              <a:t>realised</a:t>
            </a:r>
            <a:r>
              <a:rPr lang="en-US" baseline="0" dirty="0" smtClean="0"/>
              <a:t>: using Retrieve brassica Phenotypes, one can download data from BIP into </a:t>
            </a:r>
            <a:r>
              <a:rPr lang="en-US" baseline="0" dirty="0" err="1" smtClean="0"/>
              <a:t>CyVerse</a:t>
            </a:r>
            <a:r>
              <a:rPr lang="en-US" baseline="0" dirty="0" smtClean="0"/>
              <a:t> for subsequent analysis.</a:t>
            </a:r>
          </a:p>
          <a:p>
            <a:endParaRPr lang="en-US" baseline="0" dirty="0" smtClean="0"/>
          </a:p>
          <a:p>
            <a:r>
              <a:rPr lang="en-US" baseline="0" dirty="0" smtClean="0"/>
              <a:t>In Beta version, we have a local Association analysis tool, called GWASSER, developed by Ben Ward, there will be more about this particular tool later.</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2</a:t>
            </a:fld>
            <a:endParaRPr lang="en-US"/>
          </a:p>
        </p:txBody>
      </p:sp>
    </p:spTree>
    <p:extLst>
      <p:ext uri="{BB962C8B-B14F-4D97-AF65-F5344CB8AC3E}">
        <p14:creationId xmlns:p14="http://schemas.microsoft.com/office/powerpoint/2010/main" val="4706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possible interactions the Brassica Information Portal can have with the Research Cycle in plant breeding research.</a:t>
            </a:r>
          </a:p>
          <a:p>
            <a:endParaRPr lang="en-US" baseline="0" dirty="0" smtClean="0"/>
          </a:p>
          <a:p>
            <a:pPr rtl="0"/>
            <a:r>
              <a:rPr lang="en-US" sz="1200" b="0" i="0" u="none" strike="noStrike" kern="1200" dirty="0" smtClean="0">
                <a:solidFill>
                  <a:schemeClr val="tx1"/>
                </a:solidFill>
                <a:effectLst/>
                <a:latin typeface="+mn-lt"/>
                <a:ea typeface="+mn-ea"/>
                <a:cs typeface="+mn-cs"/>
              </a:rPr>
              <a:t>The Portal can be integrated in all aspects of </a:t>
            </a:r>
            <a:r>
              <a:rPr lang="en-US" sz="1200" b="0" i="1" u="none" strike="noStrike" kern="1200" dirty="0" smtClean="0">
                <a:solidFill>
                  <a:schemeClr val="tx1"/>
                </a:solidFill>
                <a:effectLst/>
                <a:latin typeface="+mn-lt"/>
                <a:ea typeface="+mn-ea"/>
                <a:cs typeface="+mn-cs"/>
              </a:rPr>
              <a:t>Brassica</a:t>
            </a:r>
            <a:r>
              <a:rPr lang="en-US" sz="1200" b="0" i="0" u="none" strike="noStrike" kern="1200" dirty="0" smtClean="0">
                <a:solidFill>
                  <a:schemeClr val="tx1"/>
                </a:solidFill>
                <a:effectLst/>
                <a:latin typeface="+mn-lt"/>
                <a:ea typeface="+mn-ea"/>
                <a:cs typeface="+mn-cs"/>
              </a:rPr>
              <a:t> research from generating a research question and collaborations from selecting or defining new traits to measure, through data handling and storage to associative analysis.</a:t>
            </a:r>
            <a:endParaRPr lang="en-US" b="0" dirty="0" smtClean="0">
              <a:effectLst/>
            </a:endParaRPr>
          </a:p>
          <a:p>
            <a:r>
              <a:rPr lang="en-US" b="0" dirty="0" smtClean="0">
                <a:effectLst/>
              </a:rPr>
              <a:t/>
            </a:r>
            <a:br>
              <a:rPr lang="en-US" b="0" dirty="0" smtClean="0">
                <a:effectLst/>
              </a:rPr>
            </a:br>
            <a:endParaRPr lang="en-US" baseline="0" dirty="0" smtClean="0"/>
          </a:p>
          <a:p>
            <a:endParaRPr lang="en-US" baseline="0" dirty="0" smtClean="0"/>
          </a:p>
          <a:p>
            <a:r>
              <a:rPr lang="en-US" baseline="0" dirty="0" smtClean="0"/>
              <a:t>Also a summary slide for what I have done and future developments.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3</a:t>
            </a:fld>
            <a:endParaRPr lang="en-US"/>
          </a:p>
        </p:txBody>
      </p:sp>
    </p:spTree>
    <p:extLst>
      <p:ext uri="{BB962C8B-B14F-4D97-AF65-F5344CB8AC3E}">
        <p14:creationId xmlns:p14="http://schemas.microsoft.com/office/powerpoint/2010/main" val="96253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4</a:t>
            </a:fld>
            <a:endParaRPr lang="en-US"/>
          </a:p>
        </p:txBody>
      </p:sp>
    </p:spTree>
    <p:extLst>
      <p:ext uri="{BB962C8B-B14F-4D97-AF65-F5344CB8AC3E}">
        <p14:creationId xmlns:p14="http://schemas.microsoft.com/office/powerpoint/2010/main" val="1720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5</a:t>
            </a:fld>
            <a:endParaRPr lang="en-US"/>
          </a:p>
        </p:txBody>
      </p:sp>
    </p:spTree>
    <p:extLst>
      <p:ext uri="{BB962C8B-B14F-4D97-AF65-F5344CB8AC3E}">
        <p14:creationId xmlns:p14="http://schemas.microsoft.com/office/powerpoint/2010/main" val="53269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6</a:t>
            </a:fld>
            <a:endParaRPr lang="en-US"/>
          </a:p>
        </p:txBody>
      </p:sp>
    </p:spTree>
    <p:extLst>
      <p:ext uri="{BB962C8B-B14F-4D97-AF65-F5344CB8AC3E}">
        <p14:creationId xmlns:p14="http://schemas.microsoft.com/office/powerpoint/2010/main" val="101239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app “Retrieve-Brassica-Phenotypes” imports </a:t>
            </a:r>
            <a:r>
              <a:rPr lang="en-US" sz="1200" b="0" i="0" kern="1200" dirty="0" err="1" smtClean="0">
                <a:solidFill>
                  <a:schemeClr val="tx1"/>
                </a:solidFill>
                <a:effectLst/>
                <a:latin typeface="+mn-lt"/>
                <a:ea typeface="+mn-ea"/>
                <a:cs typeface="+mn-cs"/>
              </a:rPr>
              <a:t>standardised</a:t>
            </a:r>
            <a:r>
              <a:rPr lang="en-US" sz="1200" b="0" i="0" kern="1200" dirty="0" smtClean="0">
                <a:solidFill>
                  <a:schemeClr val="tx1"/>
                </a:solidFill>
                <a:effectLst/>
                <a:latin typeface="+mn-lt"/>
                <a:ea typeface="+mn-ea"/>
                <a:cs typeface="+mn-cs"/>
              </a:rPr>
              <a:t> Brassica trait data from the </a:t>
            </a:r>
            <a:r>
              <a:rPr lang="en-US" sz="1200" b="0" i="0" u="none" strike="noStrike" kern="1200" dirty="0" smtClean="0">
                <a:solidFill>
                  <a:schemeClr val="tx1"/>
                </a:solidFill>
                <a:effectLst/>
                <a:latin typeface="+mn-lt"/>
                <a:ea typeface="+mn-ea"/>
                <a:cs typeface="+mn-cs"/>
                <a:hlinkClick r:id="rId3"/>
              </a:rPr>
              <a:t>Brassica Information Portal</a:t>
            </a:r>
            <a:r>
              <a:rPr lang="en-US" sz="1200" b="0" i="0" kern="1200" dirty="0" smtClean="0">
                <a:solidFill>
                  <a:schemeClr val="tx1"/>
                </a:solidFill>
                <a:effectLst/>
                <a:latin typeface="+mn-lt"/>
                <a:ea typeface="+mn-ea"/>
                <a:cs typeface="+mn-cs"/>
              </a:rPr>
              <a:t> (BIP) into </a:t>
            </a:r>
            <a:r>
              <a:rPr lang="en-US" sz="1200" b="0" i="0" kern="1200" dirty="0" err="1" smtClean="0">
                <a:solidFill>
                  <a:schemeClr val="tx1"/>
                </a:solidFill>
                <a:effectLst/>
                <a:latin typeface="+mn-lt"/>
                <a:ea typeface="+mn-ea"/>
                <a:cs typeface="+mn-cs"/>
              </a:rPr>
              <a:t>CyVerse</a:t>
            </a:r>
            <a:r>
              <a:rPr lang="en-US" sz="1200" b="0" i="0" kern="1200" dirty="0" smtClean="0">
                <a:solidFill>
                  <a:schemeClr val="tx1"/>
                </a:solidFill>
                <a:effectLst/>
                <a:latin typeface="+mn-lt"/>
                <a:ea typeface="+mn-ea"/>
                <a:cs typeface="+mn-cs"/>
              </a:rPr>
              <a:t>, so that the user can subsequently integrate this data into genotype-phenotype association analysis </a:t>
            </a:r>
            <a:r>
              <a:rPr lang="en-US" sz="1200" b="0" i="0" kern="1200" dirty="0" err="1" smtClean="0">
                <a:solidFill>
                  <a:schemeClr val="tx1"/>
                </a:solidFill>
                <a:effectLst/>
                <a:latin typeface="+mn-lt"/>
                <a:ea typeface="+mn-ea"/>
                <a:cs typeface="+mn-cs"/>
              </a:rPr>
              <a:t>worflows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CyVerse</a:t>
            </a:r>
            <a:r>
              <a:rPr lang="en-US" sz="1200" b="0" i="0" kern="1200" baseline="0" dirty="0" smtClean="0">
                <a:solidFill>
                  <a:schemeClr val="tx1"/>
                </a:solidFill>
                <a:effectLst/>
                <a:latin typeface="+mn-lt"/>
                <a:ea typeface="+mn-ea"/>
                <a:cs typeface="+mn-cs"/>
              </a:rPr>
              <a:t> has a documented variant calling workflow: https://</a:t>
            </a:r>
            <a:r>
              <a:rPr lang="en-US" sz="1200" b="0" i="0" kern="1200" baseline="0" dirty="0" err="1" smtClean="0">
                <a:solidFill>
                  <a:schemeClr val="tx1"/>
                </a:solidFill>
                <a:effectLst/>
                <a:latin typeface="+mn-lt"/>
                <a:ea typeface="+mn-ea"/>
                <a:cs typeface="+mn-cs"/>
              </a:rPr>
              <a:t>pods.iplantcollaborative.org</a:t>
            </a:r>
            <a:r>
              <a:rPr lang="en-US" sz="1200" b="0" i="0" kern="1200" baseline="0" dirty="0" smtClean="0">
                <a:solidFill>
                  <a:schemeClr val="tx1"/>
                </a:solidFill>
                <a:effectLst/>
                <a:latin typeface="+mn-lt"/>
                <a:ea typeface="+mn-ea"/>
                <a:cs typeface="+mn-cs"/>
              </a:rPr>
              <a:t>/wiki/display/~</a:t>
            </a:r>
            <a:r>
              <a:rPr lang="en-US" sz="1200" b="0" i="0" kern="1200" baseline="0" dirty="0" err="1" smtClean="0">
                <a:solidFill>
                  <a:schemeClr val="tx1"/>
                </a:solidFill>
                <a:effectLst/>
                <a:latin typeface="+mn-lt"/>
                <a:ea typeface="+mn-ea"/>
                <a:cs typeface="+mn-cs"/>
              </a:rPr>
              <a:t>luj</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Variant+Calling+Workflow</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dirty="0" err="1" smtClean="0"/>
              <a:t>CyVerse</a:t>
            </a:r>
            <a:r>
              <a:rPr lang="en-US" dirty="0" smtClean="0"/>
              <a:t> has some tools that help in the Association</a:t>
            </a:r>
            <a:r>
              <a:rPr lang="en-US" baseline="0" dirty="0" smtClean="0"/>
              <a:t> analysis workflow, but this is not yet properly documented, some tools are available in the discovery environment: </a:t>
            </a:r>
            <a:r>
              <a:rPr lang="en-US" dirty="0" smtClean="0"/>
              <a:t>https://</a:t>
            </a:r>
            <a:r>
              <a:rPr lang="en-US" dirty="0" err="1" smtClean="0"/>
              <a:t>pods.iplantcollaborative.org</a:t>
            </a:r>
            <a:r>
              <a:rPr lang="en-US" dirty="0" smtClean="0"/>
              <a:t>/wiki/display/Events/GWAS+-+MLM.</a:t>
            </a:r>
          </a:p>
          <a:p>
            <a:endParaRPr lang="en-US" dirty="0" smtClean="0"/>
          </a:p>
          <a:p>
            <a:r>
              <a:rPr lang="en-US" dirty="0" smtClean="0"/>
              <a:t>So</a:t>
            </a:r>
            <a:r>
              <a:rPr lang="en-US" baseline="0" dirty="0" smtClean="0"/>
              <a:t> this is still under construction, but you can try things out in the discovery environment, it is certainly helpful, as you get all the computing power for </a:t>
            </a:r>
            <a:r>
              <a:rPr lang="en-US" baseline="0" dirty="0" err="1" smtClean="0"/>
              <a:t>freeeee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7</a:t>
            </a:fld>
            <a:endParaRPr lang="en-US"/>
          </a:p>
        </p:txBody>
      </p:sp>
    </p:spTree>
    <p:extLst>
      <p:ext uri="{BB962C8B-B14F-4D97-AF65-F5344CB8AC3E}">
        <p14:creationId xmlns:p14="http://schemas.microsoft.com/office/powerpoint/2010/main" val="131031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app “Retrieve-Brassica-Phenotypes” imports </a:t>
            </a:r>
            <a:r>
              <a:rPr lang="en-US" sz="1200" b="0" i="0" kern="1200" dirty="0" err="1" smtClean="0">
                <a:solidFill>
                  <a:schemeClr val="tx1"/>
                </a:solidFill>
                <a:effectLst/>
                <a:latin typeface="+mn-lt"/>
                <a:ea typeface="+mn-ea"/>
                <a:cs typeface="+mn-cs"/>
              </a:rPr>
              <a:t>standardised</a:t>
            </a:r>
            <a:r>
              <a:rPr lang="en-US" sz="1200" b="0" i="0" kern="1200" dirty="0" smtClean="0">
                <a:solidFill>
                  <a:schemeClr val="tx1"/>
                </a:solidFill>
                <a:effectLst/>
                <a:latin typeface="+mn-lt"/>
                <a:ea typeface="+mn-ea"/>
                <a:cs typeface="+mn-cs"/>
              </a:rPr>
              <a:t> Brassica trait data from the </a:t>
            </a:r>
            <a:r>
              <a:rPr lang="en-US" sz="1200" b="0" i="0" u="none" strike="noStrike" kern="1200" dirty="0" smtClean="0">
                <a:solidFill>
                  <a:schemeClr val="tx1"/>
                </a:solidFill>
                <a:effectLst/>
                <a:latin typeface="+mn-lt"/>
                <a:ea typeface="+mn-ea"/>
                <a:cs typeface="+mn-cs"/>
                <a:hlinkClick r:id="rId3"/>
              </a:rPr>
              <a:t>Brassica Information Portal</a:t>
            </a:r>
            <a:r>
              <a:rPr lang="en-US" sz="1200" b="0" i="0" kern="1200" dirty="0" smtClean="0">
                <a:solidFill>
                  <a:schemeClr val="tx1"/>
                </a:solidFill>
                <a:effectLst/>
                <a:latin typeface="+mn-lt"/>
                <a:ea typeface="+mn-ea"/>
                <a:cs typeface="+mn-cs"/>
              </a:rPr>
              <a:t> (BIP) into </a:t>
            </a:r>
            <a:r>
              <a:rPr lang="en-US" sz="1200" b="0" i="0" kern="1200" dirty="0" err="1" smtClean="0">
                <a:solidFill>
                  <a:schemeClr val="tx1"/>
                </a:solidFill>
                <a:effectLst/>
                <a:latin typeface="+mn-lt"/>
                <a:ea typeface="+mn-ea"/>
                <a:cs typeface="+mn-cs"/>
              </a:rPr>
              <a:t>CyVerse</a:t>
            </a:r>
            <a:r>
              <a:rPr lang="en-US" sz="1200" b="0" i="0" kern="1200" dirty="0" smtClean="0">
                <a:solidFill>
                  <a:schemeClr val="tx1"/>
                </a:solidFill>
                <a:effectLst/>
                <a:latin typeface="+mn-lt"/>
                <a:ea typeface="+mn-ea"/>
                <a:cs typeface="+mn-cs"/>
              </a:rPr>
              <a:t>, so that the user can subsequently integrate this data into genotype-phenotype association analysis </a:t>
            </a:r>
            <a:r>
              <a:rPr lang="en-US" sz="1200" b="0" i="0" kern="1200" dirty="0" err="1" smtClean="0">
                <a:solidFill>
                  <a:schemeClr val="tx1"/>
                </a:solidFill>
                <a:effectLst/>
                <a:latin typeface="+mn-lt"/>
                <a:ea typeface="+mn-ea"/>
                <a:cs typeface="+mn-cs"/>
              </a:rPr>
              <a:t>worflows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CyVerse</a:t>
            </a:r>
            <a:r>
              <a:rPr lang="en-US" sz="1200" b="0" i="0" kern="1200" baseline="0" dirty="0" smtClean="0">
                <a:solidFill>
                  <a:schemeClr val="tx1"/>
                </a:solidFill>
                <a:effectLst/>
                <a:latin typeface="+mn-lt"/>
                <a:ea typeface="+mn-ea"/>
                <a:cs typeface="+mn-cs"/>
              </a:rPr>
              <a:t> has a documented variant calling workflow: https://</a:t>
            </a:r>
            <a:r>
              <a:rPr lang="en-US" sz="1200" b="0" i="0" kern="1200" baseline="0" dirty="0" err="1" smtClean="0">
                <a:solidFill>
                  <a:schemeClr val="tx1"/>
                </a:solidFill>
                <a:effectLst/>
                <a:latin typeface="+mn-lt"/>
                <a:ea typeface="+mn-ea"/>
                <a:cs typeface="+mn-cs"/>
              </a:rPr>
              <a:t>pods.iplantcollaborative.org</a:t>
            </a:r>
            <a:r>
              <a:rPr lang="en-US" sz="1200" b="0" i="0" kern="1200" baseline="0" dirty="0" smtClean="0">
                <a:solidFill>
                  <a:schemeClr val="tx1"/>
                </a:solidFill>
                <a:effectLst/>
                <a:latin typeface="+mn-lt"/>
                <a:ea typeface="+mn-ea"/>
                <a:cs typeface="+mn-cs"/>
              </a:rPr>
              <a:t>/wiki/display/~</a:t>
            </a:r>
            <a:r>
              <a:rPr lang="en-US" sz="1200" b="0" i="0" kern="1200" baseline="0" dirty="0" err="1" smtClean="0">
                <a:solidFill>
                  <a:schemeClr val="tx1"/>
                </a:solidFill>
                <a:effectLst/>
                <a:latin typeface="+mn-lt"/>
                <a:ea typeface="+mn-ea"/>
                <a:cs typeface="+mn-cs"/>
              </a:rPr>
              <a:t>luj</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Variant+Calling+Workflow</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dirty="0" err="1" smtClean="0"/>
              <a:t>CyVerse</a:t>
            </a:r>
            <a:r>
              <a:rPr lang="en-US" dirty="0" smtClean="0"/>
              <a:t> has some tools that help in the Association</a:t>
            </a:r>
            <a:r>
              <a:rPr lang="en-US" baseline="0" dirty="0" smtClean="0"/>
              <a:t> analysis workflow, but this is not yet properly documented, some tools are available in the discovery environment: </a:t>
            </a:r>
            <a:r>
              <a:rPr lang="en-US" dirty="0" smtClean="0"/>
              <a:t>https://</a:t>
            </a:r>
            <a:r>
              <a:rPr lang="en-US" dirty="0" err="1" smtClean="0"/>
              <a:t>pods.iplantcollaborative.org</a:t>
            </a:r>
            <a:r>
              <a:rPr lang="en-US" dirty="0" smtClean="0"/>
              <a:t>/wiki/display/Events/GWAS+-+MLM.</a:t>
            </a:r>
          </a:p>
          <a:p>
            <a:endParaRPr lang="en-US" dirty="0" smtClean="0"/>
          </a:p>
          <a:p>
            <a:r>
              <a:rPr lang="en-US" dirty="0" smtClean="0"/>
              <a:t>So</a:t>
            </a:r>
            <a:r>
              <a:rPr lang="en-US" baseline="0" dirty="0" smtClean="0"/>
              <a:t> this is still under construction, but you can try things out in the discovery environment, it is certainly helpful, as you get all the computing power for </a:t>
            </a:r>
            <a:r>
              <a:rPr lang="en-US" baseline="0" dirty="0" err="1" smtClean="0"/>
              <a:t>freeeee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8</a:t>
            </a:fld>
            <a:endParaRPr lang="en-US"/>
          </a:p>
        </p:txBody>
      </p:sp>
    </p:spTree>
    <p:extLst>
      <p:ext uri="{BB962C8B-B14F-4D97-AF65-F5344CB8AC3E}">
        <p14:creationId xmlns:p14="http://schemas.microsoft.com/office/powerpoint/2010/main" val="1764966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5D113-72A1-994D-B024-080B75A2E746}" type="slidenum">
              <a:rPr lang="en-US" smtClean="0"/>
              <a:t>9</a:t>
            </a:fld>
            <a:endParaRPr lang="en-US"/>
          </a:p>
        </p:txBody>
      </p:sp>
    </p:spTree>
    <p:extLst>
      <p:ext uri="{BB962C8B-B14F-4D97-AF65-F5344CB8AC3E}">
        <p14:creationId xmlns:p14="http://schemas.microsoft.com/office/powerpoint/2010/main" val="1836098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sig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sp>
        <p:nvSpPr>
          <p:cNvPr id="16"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rgbClr val="C61F16"/>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17"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rgbClr val="4E515A"/>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18"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rgbClr val="4E515A"/>
                </a:solidFill>
                <a:latin typeface="+mn-lt"/>
                <a:ea typeface="Roboto" pitchFamily="2" charset="0"/>
              </a:defRPr>
            </a:lvl1pPr>
          </a:lstStyle>
          <a:p>
            <a:pPr lvl="0"/>
            <a:r>
              <a:rPr lang="en-US" dirty="0" smtClean="0"/>
              <a:t>Click here to edit presenter’s name</a:t>
            </a:r>
          </a:p>
        </p:txBody>
      </p:sp>
      <p:sp>
        <p:nvSpPr>
          <p:cNvPr id="19"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rgbClr val="4E515A"/>
                </a:solidFill>
                <a:latin typeface="+mn-lt"/>
                <a:ea typeface="Roboto" pitchFamily="2" charset="0"/>
              </a:defRPr>
            </a:lvl1pPr>
          </a:lstStyle>
          <a:p>
            <a:pPr lvl="0"/>
            <a:r>
              <a:rPr lang="en-US" dirty="0" smtClean="0"/>
              <a:t>Click here to edit presenter’s job title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0" y="6185025"/>
            <a:ext cx="1800200" cy="196303"/>
          </a:xfrm>
          <a:prstGeom prst="rect">
            <a:avLst/>
          </a:prstGeom>
        </p:spPr>
      </p:pic>
    </p:spTree>
    <p:extLst>
      <p:ext uri="{BB962C8B-B14F-4D97-AF65-F5344CB8AC3E}">
        <p14:creationId xmlns:p14="http://schemas.microsoft.com/office/powerpoint/2010/main" val="16887954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1484784"/>
            <a:ext cx="8352928" cy="4311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452455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with intro paragraph an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36912"/>
            <a:ext cx="4104456" cy="3447256"/>
          </a:xfrm>
          <a:prstGeom prst="rect">
            <a:avLst/>
          </a:prstGeom>
        </p:spPr>
        <p:txBody>
          <a:bodyPr>
            <a:normAutofit/>
          </a:bodyPr>
          <a:lstStyle>
            <a:lvl1pPr>
              <a:buClr>
                <a:srgbClr val="FF0000"/>
              </a:buClr>
              <a:defRPr sz="1800" baseline="0">
                <a:solidFill>
                  <a:srgbClr val="4E515A"/>
                </a:solidFill>
                <a:latin typeface="+mn-lt"/>
                <a:ea typeface="Roboto" pitchFamily="2" charset="0"/>
              </a:defRPr>
            </a:lvl1pPr>
            <a:lvl2pP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4104456"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5" name="Chart Placeholder 4"/>
          <p:cNvSpPr>
            <a:spLocks noGrp="1"/>
          </p:cNvSpPr>
          <p:nvPr>
            <p:ph type="chart" sz="quarter" idx="11" hasCustomPrompt="1"/>
          </p:nvPr>
        </p:nvSpPr>
        <p:spPr>
          <a:xfrm>
            <a:off x="4644008" y="1474936"/>
            <a:ext cx="4104705" cy="4609231"/>
          </a:xfrm>
          <a:prstGeom prst="rect">
            <a:avLst/>
          </a:prstGeom>
        </p:spPr>
        <p:txBody>
          <a:bodyPr>
            <a:normAutofit/>
          </a:bodyPr>
          <a:lstStyle>
            <a:lvl1pPr marL="0" indent="0">
              <a:buNone/>
              <a:defRPr sz="2400">
                <a:solidFill>
                  <a:srgbClr val="4E515A"/>
                </a:solidFill>
                <a:latin typeface="+mn-lt"/>
                <a:ea typeface="Roboto" pitchFamily="2" charset="0"/>
              </a:defRPr>
            </a:lvl1pPr>
          </a:lstStyle>
          <a:p>
            <a:r>
              <a:rPr lang="en-GB" dirty="0" smtClean="0"/>
              <a:t>Click to insert a chart.</a:t>
            </a:r>
            <a:endParaRPr lang="en-GB" dirty="0"/>
          </a:p>
        </p:txBody>
      </p:sp>
      <p:sp>
        <p:nvSpPr>
          <p:cNvPr id="10" name="TextBox 9"/>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9663276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 Full screen picture">
    <p:spTree>
      <p:nvGrpSpPr>
        <p:cNvPr id="1" name=""/>
        <p:cNvGrpSpPr/>
        <p:nvPr/>
      </p:nvGrpSpPr>
      <p:grpSpPr>
        <a:xfrm>
          <a:off x="0" y="0"/>
          <a:ext cx="0" cy="0"/>
          <a:chOff x="0" y="0"/>
          <a:chExt cx="0" cy="0"/>
        </a:xfrm>
      </p:grpSpPr>
      <p:sp>
        <p:nvSpPr>
          <p:cNvPr id="7" name="TextBox 6"/>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
        <p:nvSpPr>
          <p:cNvPr id="12" name="Picture Placeholder 11"/>
          <p:cNvSpPr>
            <a:spLocks noGrp="1"/>
          </p:cNvSpPr>
          <p:nvPr>
            <p:ph type="pic" sz="quarter" idx="12" hasCustomPrompt="1"/>
          </p:nvPr>
        </p:nvSpPr>
        <p:spPr>
          <a:xfrm>
            <a:off x="395288" y="332656"/>
            <a:ext cx="8353425" cy="5616575"/>
          </a:xfrm>
          <a:prstGeom prst="rect">
            <a:avLst/>
          </a:prstGeom>
        </p:spPr>
        <p:txBody>
          <a:bodyPr>
            <a:normAutofit/>
          </a:bodyPr>
          <a:lstStyle>
            <a:lvl1pPr marL="0" indent="0">
              <a:buNone/>
              <a:defRPr sz="2400" baseline="0">
                <a:solidFill>
                  <a:srgbClr val="4E515A"/>
                </a:solidFill>
                <a:latin typeface="+mn-lt"/>
                <a:ea typeface="Roboto" pitchFamily="2" charset="0"/>
              </a:defRPr>
            </a:lvl1pPr>
          </a:lstStyle>
          <a:p>
            <a:r>
              <a:rPr lang="en-GB" dirty="0" smtClean="0"/>
              <a:t>Click to insert a picture</a:t>
            </a:r>
            <a:endParaRPr lang="en-GB" dirty="0"/>
          </a:p>
        </p:txBody>
      </p:sp>
    </p:spTree>
    <p:extLst>
      <p:ext uri="{BB962C8B-B14F-4D97-AF65-F5344CB8AC3E}">
        <p14:creationId xmlns:p14="http://schemas.microsoft.com/office/powerpoint/2010/main" val="13297404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Slide - Design 1">
    <p:bg>
      <p:bgPr>
        <a:solidFill>
          <a:srgbClr val="8F3165"/>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20836596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Slide - Design 2">
    <p:bg>
      <p:bgPr>
        <a:solidFill>
          <a:srgbClr val="108E8B"/>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7197137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Slide - Design 3">
    <p:bg>
      <p:bgPr>
        <a:solidFill>
          <a:srgbClr val="54CEA9"/>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1006801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Slide - Design 4">
    <p:bg>
      <p:bgPr>
        <a:solidFill>
          <a:srgbClr val="2ECECE"/>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38695628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Slide - Design 5">
    <p:bg>
      <p:bgPr>
        <a:solidFill>
          <a:srgbClr val="315683"/>
        </a:solidFill>
        <a:effectLst/>
      </p:bgPr>
    </p:bg>
    <p:spTree>
      <p:nvGrpSpPr>
        <p:cNvPr id="1" name=""/>
        <p:cNvGrpSpPr/>
        <p:nvPr/>
      </p:nvGrpSpPr>
      <p:grpSpPr>
        <a:xfrm>
          <a:off x="0" y="0"/>
          <a:ext cx="0" cy="0"/>
          <a:chOff x="0" y="0"/>
          <a:chExt cx="0" cy="0"/>
        </a:xfrm>
      </p:grpSpPr>
      <p:sp>
        <p:nvSpPr>
          <p:cNvPr id="3" name="Rectangle 2"/>
          <p:cNvSpPr/>
          <p:nvPr userDrawn="1"/>
        </p:nvSpPr>
        <p:spPr>
          <a:xfrm>
            <a:off x="3766215" y="4326710"/>
            <a:ext cx="1666432"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3"/>
          </a:xfrm>
          <a:prstGeom prst="rect">
            <a:avLst/>
          </a:prstGeom>
        </p:spPr>
      </p:pic>
      <p:sp>
        <p:nvSpPr>
          <p:cNvPr id="6" name="Text Placeholder 4"/>
          <p:cNvSpPr>
            <a:spLocks noGrp="1"/>
          </p:cNvSpPr>
          <p:nvPr>
            <p:ph type="body" sz="quarter" idx="10" hasCustomPrompt="1"/>
          </p:nvPr>
        </p:nvSpPr>
        <p:spPr>
          <a:xfrm>
            <a:off x="1403350" y="1556792"/>
            <a:ext cx="6337300" cy="2592288"/>
          </a:xfrm>
          <a:prstGeom prst="rect">
            <a:avLst/>
          </a:prstGeom>
        </p:spPr>
        <p:txBody>
          <a:bodyPr>
            <a:normAutofit/>
          </a:bodyPr>
          <a:lstStyle>
            <a:lvl1pPr marL="0" indent="0" algn="ctr">
              <a:buNone/>
              <a:defRPr sz="5400" baseline="0">
                <a:solidFill>
                  <a:schemeClr val="bg1"/>
                </a:solidFill>
                <a:latin typeface="+mn-lt"/>
                <a:ea typeface="Noto Serif" pitchFamily="18" charset="0"/>
                <a:cs typeface="Noto Serif" pitchFamily="18" charset="0"/>
              </a:defRPr>
            </a:lvl1pPr>
          </a:lstStyle>
          <a:p>
            <a:pPr lvl="0"/>
            <a:r>
              <a:rPr lang="en-US" dirty="0" smtClean="0"/>
              <a:t>Click here to edit your quotation or section heading</a:t>
            </a:r>
          </a:p>
        </p:txBody>
      </p:sp>
    </p:spTree>
    <p:extLst>
      <p:ext uri="{BB962C8B-B14F-4D97-AF65-F5344CB8AC3E}">
        <p14:creationId xmlns:p14="http://schemas.microsoft.com/office/powerpoint/2010/main" val="4237597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use Holding Slide - Design 1">
    <p:bg>
      <p:bgPr>
        <a:solidFill>
          <a:srgbClr val="C61F1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9189638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use Holding Slide - Design 2">
    <p:bg>
      <p:bgPr>
        <a:solidFill>
          <a:srgbClr val="4E51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80941" y="2641090"/>
            <a:ext cx="3182118" cy="1575819"/>
          </a:xfrm>
          <a:prstGeom prst="rect">
            <a:avLst/>
          </a:prstGeom>
        </p:spPr>
      </p:pic>
    </p:spTree>
    <p:extLst>
      <p:ext uri="{BB962C8B-B14F-4D97-AF65-F5344CB8AC3E}">
        <p14:creationId xmlns:p14="http://schemas.microsoft.com/office/powerpoint/2010/main" val="41188365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sign 2">
    <p:bg>
      <p:bgPr>
        <a:solidFill>
          <a:srgbClr val="4E515A"/>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7470823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Design 1">
    <p:bg>
      <p:bgPr>
        <a:solidFill>
          <a:srgbClr val="C61F16"/>
        </a:solidFill>
        <a:effectLst/>
      </p:bgPr>
    </p:bg>
    <p:spTree>
      <p:nvGrpSpPr>
        <p:cNvPr id="1" name=""/>
        <p:cNvGrpSpPr/>
        <p:nvPr/>
      </p:nvGrpSpPr>
      <p:grpSpPr>
        <a:xfrm>
          <a:off x="0" y="0"/>
          <a:ext cx="0" cy="0"/>
          <a:chOff x="0" y="0"/>
          <a:chExt cx="0" cy="0"/>
        </a:xfrm>
      </p:grpSpPr>
      <p:sp>
        <p:nvSpPr>
          <p:cNvPr id="23" name="Text Placeholder 9"/>
          <p:cNvSpPr>
            <a:spLocks noGrp="1"/>
          </p:cNvSpPr>
          <p:nvPr>
            <p:ph type="body" sz="quarter" idx="11" hasCustomPrompt="1"/>
          </p:nvPr>
        </p:nvSpPr>
        <p:spPr>
          <a:xfrm>
            <a:off x="539552" y="3789039"/>
            <a:ext cx="4248472" cy="288033"/>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sp>
        <p:nvSpPr>
          <p:cNvPr id="9" name="Text Placeholder 9"/>
          <p:cNvSpPr>
            <a:spLocks noGrp="1"/>
          </p:cNvSpPr>
          <p:nvPr>
            <p:ph type="body" sz="quarter" idx="12" hasCustomPrompt="1"/>
          </p:nvPr>
        </p:nvSpPr>
        <p:spPr>
          <a:xfrm>
            <a:off x="539552" y="4148634"/>
            <a:ext cx="4248472" cy="288478"/>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email address and </a:t>
            </a:r>
            <a:r>
              <a:rPr lang="en-US" dirty="0" err="1" smtClean="0"/>
              <a:t>tel</a:t>
            </a:r>
            <a:r>
              <a:rPr lang="en-US" dirty="0" smtClean="0"/>
              <a:t> number</a:t>
            </a:r>
          </a:p>
        </p:txBody>
      </p:sp>
      <p:sp>
        <p:nvSpPr>
          <p:cNvPr id="22" name="Text Placeholder 9"/>
          <p:cNvSpPr>
            <a:spLocks noGrp="1"/>
          </p:cNvSpPr>
          <p:nvPr>
            <p:ph type="body" sz="quarter" idx="10" hasCustomPrompt="1"/>
          </p:nvPr>
        </p:nvSpPr>
        <p:spPr>
          <a:xfrm>
            <a:off x="539552" y="3356992"/>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12" name="Text Placeholder 9"/>
          <p:cNvSpPr>
            <a:spLocks noGrp="1"/>
          </p:cNvSpPr>
          <p:nvPr>
            <p:ph type="body" sz="quarter" idx="14" hasCustomPrompt="1"/>
          </p:nvPr>
        </p:nvSpPr>
        <p:spPr>
          <a:xfrm>
            <a:off x="539552" y="4509120"/>
            <a:ext cx="4248472" cy="288032"/>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a:t>
            </a:r>
            <a:r>
              <a:rPr lang="en-US" dirty="0" err="1" smtClean="0"/>
              <a:t>accountname</a:t>
            </a:r>
            <a:endParaRPr lang="en-US" dirty="0" smtClean="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4" name="TextBox 3"/>
          <p:cNvSpPr txBox="1"/>
          <p:nvPr userDrawn="1"/>
        </p:nvSpPr>
        <p:spPr>
          <a:xfrm>
            <a:off x="539552" y="5642664"/>
            <a:ext cx="5400600" cy="738664"/>
          </a:xfrm>
          <a:prstGeom prst="rect">
            <a:avLst/>
          </a:prstGeom>
          <a:noFill/>
        </p:spPr>
        <p:txBody>
          <a:bodyPr wrap="square" rtlCol="0">
            <a:spAutoFit/>
          </a:bodyPr>
          <a:lstStyle/>
          <a:p>
            <a:r>
              <a:rPr lang="en-GB" sz="1200" dirty="0" smtClean="0">
                <a:solidFill>
                  <a:schemeClr val="bg1"/>
                </a:solidFill>
                <a:latin typeface="+mn-lt"/>
                <a:ea typeface="Roboto" pitchFamily="2" charset="0"/>
              </a:rPr>
              <a:t>Earlham Institute, Norwich Research Park, Norwich, Norfolk, NR4 7UH,</a:t>
            </a:r>
            <a:r>
              <a:rPr lang="en-GB" sz="1200" baseline="0" dirty="0" smtClean="0">
                <a:solidFill>
                  <a:schemeClr val="bg1"/>
                </a:solidFill>
                <a:latin typeface="+mn-lt"/>
                <a:ea typeface="Roboto" pitchFamily="2" charset="0"/>
              </a:rPr>
              <a:t> </a:t>
            </a:r>
            <a:r>
              <a:rPr lang="en-GB" sz="1200" dirty="0" smtClean="0">
                <a:solidFill>
                  <a:schemeClr val="bg1"/>
                </a:solidFill>
                <a:latin typeface="+mn-lt"/>
                <a:ea typeface="Roboto" pitchFamily="2" charset="0"/>
              </a:rPr>
              <a:t>UK</a:t>
            </a:r>
            <a:br>
              <a:rPr lang="en-GB" sz="1200" dirty="0" smtClean="0">
                <a:solidFill>
                  <a:schemeClr val="bg1"/>
                </a:solidFill>
                <a:latin typeface="+mn-lt"/>
                <a:ea typeface="Roboto" pitchFamily="2" charset="0"/>
              </a:rPr>
            </a:br>
            <a:r>
              <a:rPr lang="en-GB" sz="1200" dirty="0" smtClean="0">
                <a:solidFill>
                  <a:schemeClr val="bg1"/>
                </a:solidFill>
                <a:latin typeface="+mn-lt"/>
                <a:ea typeface="Roboto" pitchFamily="2" charset="0"/>
              </a:rPr>
              <a:t>www.earlham.ac.uk</a:t>
            </a:r>
          </a:p>
          <a:p>
            <a:endParaRPr lang="en-GB" dirty="0">
              <a:latin typeface="+mn-lt"/>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5820" y="6093296"/>
            <a:ext cx="2970076" cy="413228"/>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4973" y="5149341"/>
            <a:ext cx="2116827" cy="230830"/>
          </a:xfrm>
          <a:prstGeom prst="rect">
            <a:avLst/>
          </a:prstGeom>
        </p:spPr>
      </p:pic>
    </p:spTree>
    <p:extLst>
      <p:ext uri="{BB962C8B-B14F-4D97-AF65-F5344CB8AC3E}">
        <p14:creationId xmlns:p14="http://schemas.microsoft.com/office/powerpoint/2010/main" val="4507571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esign 3">
    <p:bg>
      <p:bgPr>
        <a:solidFill>
          <a:srgbClr val="C61F16"/>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sp>
        <p:nvSpPr>
          <p:cNvPr id="28"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9"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30"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31"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652101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Design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0"/>
            <a:ext cx="9180512"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891963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esign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20891274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esign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2"/>
          </a:xfrm>
          <a:prstGeom prst="rect">
            <a:avLst/>
          </a:prstGeom>
        </p:spPr>
      </p:pic>
    </p:spTree>
    <p:extLst>
      <p:ext uri="{BB962C8B-B14F-4D97-AF65-F5344CB8AC3E}">
        <p14:creationId xmlns:p14="http://schemas.microsoft.com/office/powerpoint/2010/main" val="2997963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Design 7">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6" y="0"/>
            <a:ext cx="9161746"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668" y="5299052"/>
            <a:ext cx="2266824" cy="1122556"/>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3570423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Design 8">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3" y="0"/>
            <a:ext cx="9144000" cy="6858000"/>
          </a:xfrm>
          <a:prstGeom prst="rect">
            <a:avLst/>
          </a:prstGeom>
        </p:spPr>
      </p:pic>
      <p:sp>
        <p:nvSpPr>
          <p:cNvPr id="21" name="Title 1"/>
          <p:cNvSpPr>
            <a:spLocks noGrp="1"/>
          </p:cNvSpPr>
          <p:nvPr>
            <p:ph type="ctrTitle" hasCustomPrompt="1"/>
          </p:nvPr>
        </p:nvSpPr>
        <p:spPr>
          <a:xfrm>
            <a:off x="539552" y="1268315"/>
            <a:ext cx="6048672" cy="1296144"/>
          </a:xfrm>
          <a:prstGeom prst="rect">
            <a:avLst/>
          </a:prstGeom>
        </p:spPr>
        <p:txBody>
          <a:bodyPr/>
          <a:lstStyle>
            <a:lvl1pPr algn="l">
              <a:defRPr sz="3600" baseline="0">
                <a:solidFill>
                  <a:schemeClr val="bg1"/>
                </a:solidFill>
                <a:latin typeface="+mn-lt"/>
                <a:ea typeface="Noto Serif" pitchFamily="18" charset="0"/>
                <a:cs typeface="Noto Serif" pitchFamily="18" charset="0"/>
              </a:defRPr>
            </a:lvl1pPr>
          </a:lstStyle>
          <a:p>
            <a:r>
              <a:rPr lang="en-US" dirty="0" smtClean="0"/>
              <a:t>Click here to edit your presentation title</a:t>
            </a:r>
            <a:endParaRPr lang="en-GB" dirty="0"/>
          </a:p>
        </p:txBody>
      </p:sp>
      <p:sp>
        <p:nvSpPr>
          <p:cNvPr id="22" name="Subtitle 2"/>
          <p:cNvSpPr>
            <a:spLocks noGrp="1"/>
          </p:cNvSpPr>
          <p:nvPr>
            <p:ph type="subTitle" idx="1" hasCustomPrompt="1"/>
          </p:nvPr>
        </p:nvSpPr>
        <p:spPr>
          <a:xfrm>
            <a:off x="539552" y="2636467"/>
            <a:ext cx="4248472" cy="864096"/>
          </a:xfrm>
          <a:prstGeom prst="rect">
            <a:avLst/>
          </a:prstGeom>
        </p:spPr>
        <p:txBody>
          <a:bodyPr>
            <a:noAutofit/>
          </a:bodyPr>
          <a:lstStyle>
            <a:lvl1pPr marL="0" indent="0" algn="l">
              <a:buNone/>
              <a:defRPr sz="2400" baseline="0">
                <a:solidFill>
                  <a:schemeClr val="bg1"/>
                </a:solidFill>
                <a:latin typeface="+mn-lt"/>
                <a:ea typeface="Roboto"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here to edit your subheading</a:t>
            </a:r>
            <a:endParaRPr lang="en-GB" dirty="0"/>
          </a:p>
        </p:txBody>
      </p:sp>
      <p:sp>
        <p:nvSpPr>
          <p:cNvPr id="23" name="Text Placeholder 9"/>
          <p:cNvSpPr>
            <a:spLocks noGrp="1"/>
          </p:cNvSpPr>
          <p:nvPr>
            <p:ph type="body" sz="quarter" idx="10" hasCustomPrompt="1"/>
          </p:nvPr>
        </p:nvSpPr>
        <p:spPr>
          <a:xfrm>
            <a:off x="539552" y="3788595"/>
            <a:ext cx="4248472" cy="360485"/>
          </a:xfrm>
          <a:prstGeom prst="rect">
            <a:avLst/>
          </a:prstGeom>
        </p:spPr>
        <p:txBody>
          <a:bodyPr>
            <a:normAutofit/>
          </a:bodyPr>
          <a:lstStyle>
            <a:lvl1pPr marL="0" indent="0">
              <a:buNone/>
              <a:defRPr sz="1200" b="1" cap="all" baseline="0">
                <a:solidFill>
                  <a:schemeClr val="bg1"/>
                </a:solidFill>
                <a:latin typeface="+mn-lt"/>
                <a:ea typeface="Roboto" pitchFamily="2" charset="0"/>
              </a:defRPr>
            </a:lvl1pPr>
          </a:lstStyle>
          <a:p>
            <a:pPr lvl="0"/>
            <a:r>
              <a:rPr lang="en-US" dirty="0" smtClean="0"/>
              <a:t>Click here to edit presenter’s name</a:t>
            </a:r>
          </a:p>
        </p:txBody>
      </p:sp>
      <p:sp>
        <p:nvSpPr>
          <p:cNvPr id="24" name="Text Placeholder 9"/>
          <p:cNvSpPr>
            <a:spLocks noGrp="1"/>
          </p:cNvSpPr>
          <p:nvPr>
            <p:ph type="body" sz="quarter" idx="11" hasCustomPrompt="1"/>
          </p:nvPr>
        </p:nvSpPr>
        <p:spPr>
          <a:xfrm>
            <a:off x="539552" y="4149080"/>
            <a:ext cx="4248472" cy="360040"/>
          </a:xfrm>
          <a:prstGeom prst="rect">
            <a:avLst/>
          </a:prstGeom>
        </p:spPr>
        <p:txBody>
          <a:bodyPr>
            <a:normAutofit/>
          </a:bodyPr>
          <a:lstStyle>
            <a:lvl1pPr marL="0" indent="0">
              <a:buNone/>
              <a:defRPr sz="1200">
                <a:solidFill>
                  <a:schemeClr val="bg1"/>
                </a:solidFill>
                <a:latin typeface="+mn-lt"/>
                <a:ea typeface="Roboto" pitchFamily="2" charset="0"/>
              </a:defRPr>
            </a:lvl1pPr>
          </a:lstStyle>
          <a:p>
            <a:pPr lvl="0"/>
            <a:r>
              <a:rPr lang="en-US" dirty="0" smtClean="0"/>
              <a:t>Click here to edit presenter’s job 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4208" y="5299052"/>
            <a:ext cx="2267744" cy="112255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1" y="6185025"/>
            <a:ext cx="1800198" cy="196303"/>
          </a:xfrm>
          <a:prstGeom prst="rect">
            <a:avLst/>
          </a:prstGeom>
        </p:spPr>
      </p:pic>
    </p:spTree>
    <p:extLst>
      <p:ext uri="{BB962C8B-B14F-4D97-AF65-F5344CB8AC3E}">
        <p14:creationId xmlns:p14="http://schemas.microsoft.com/office/powerpoint/2010/main" val="1928070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intro para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188640"/>
            <a:ext cx="8352928" cy="1143000"/>
          </a:xfrm>
          <a:prstGeom prst="rect">
            <a:avLst/>
          </a:prstGeom>
        </p:spPr>
        <p:txBody>
          <a:bodyPr>
            <a:normAutofit/>
          </a:bodyPr>
          <a:lstStyle>
            <a:lvl1pPr algn="l">
              <a:defRPr sz="2800">
                <a:solidFill>
                  <a:srgbClr val="C61F16"/>
                </a:solidFill>
                <a:latin typeface="+mn-lt"/>
                <a:ea typeface="Noto Serif" pitchFamily="18" charset="0"/>
                <a:cs typeface="Noto Serif" pitchFamily="18" charset="0"/>
              </a:defRPr>
            </a:lvl1pPr>
          </a:lstStyle>
          <a:p>
            <a:r>
              <a:rPr lang="en-US" dirty="0" smtClean="0"/>
              <a:t>Click to edit master title style</a:t>
            </a:r>
            <a:endParaRPr lang="en-GB" dirty="0"/>
          </a:p>
        </p:txBody>
      </p:sp>
      <p:sp>
        <p:nvSpPr>
          <p:cNvPr id="3" name="Content Placeholder 2"/>
          <p:cNvSpPr>
            <a:spLocks noGrp="1"/>
          </p:cNvSpPr>
          <p:nvPr>
            <p:ph idx="1" hasCustomPrompt="1"/>
          </p:nvPr>
        </p:nvSpPr>
        <p:spPr>
          <a:xfrm>
            <a:off x="395536" y="2627784"/>
            <a:ext cx="8352928" cy="3168352"/>
          </a:xfrm>
          <a:prstGeom prst="rect">
            <a:avLst/>
          </a:prstGeom>
        </p:spPr>
        <p:txBody>
          <a:bodyPr>
            <a:normAutofit/>
          </a:bodyPr>
          <a:lstStyle>
            <a:lvl1pPr>
              <a:buClr>
                <a:srgbClr val="C61F16"/>
              </a:buClr>
              <a:defRPr sz="1800" baseline="0">
                <a:solidFill>
                  <a:srgbClr val="4E515A"/>
                </a:solidFill>
                <a:latin typeface="+mn-lt"/>
                <a:ea typeface="Roboto" pitchFamily="2" charset="0"/>
              </a:defRPr>
            </a:lvl1pPr>
            <a:lvl2pPr>
              <a:buClr>
                <a:srgbClr val="C61F16"/>
              </a:buClr>
              <a:defRPr sz="1600">
                <a:solidFill>
                  <a:srgbClr val="4E515A"/>
                </a:solidFill>
                <a:latin typeface="+mn-lt"/>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content bullet point one</a:t>
            </a:r>
          </a:p>
          <a:p>
            <a:pPr lvl="1"/>
            <a:r>
              <a:rPr lang="en-US" dirty="0" smtClean="0"/>
              <a:t>Click to edit content bullet point two</a:t>
            </a:r>
          </a:p>
        </p:txBody>
      </p:sp>
      <p:sp>
        <p:nvSpPr>
          <p:cNvPr id="6" name="Content Placeholder 2"/>
          <p:cNvSpPr>
            <a:spLocks noGrp="1"/>
          </p:cNvSpPr>
          <p:nvPr>
            <p:ph idx="10" hasCustomPrompt="1"/>
          </p:nvPr>
        </p:nvSpPr>
        <p:spPr>
          <a:xfrm>
            <a:off x="395536" y="1475656"/>
            <a:ext cx="8352928" cy="1080120"/>
          </a:xfrm>
          <a:prstGeom prst="rect">
            <a:avLst/>
          </a:prstGeom>
        </p:spPr>
        <p:txBody>
          <a:bodyPr>
            <a:normAutofit/>
          </a:bodyPr>
          <a:lstStyle>
            <a:lvl1pPr marL="0" indent="0">
              <a:buClr>
                <a:srgbClr val="FF0000"/>
              </a:buClr>
              <a:buNone/>
              <a:defRPr sz="2400" baseline="0">
                <a:solidFill>
                  <a:srgbClr val="4E515A"/>
                </a:solidFill>
                <a:latin typeface="+mn-lt"/>
                <a:ea typeface="Roboto" pitchFamily="2" charset="0"/>
              </a:defRPr>
            </a:lvl1pPr>
            <a:lvl2pPr>
              <a:defRPr sz="1800">
                <a:solidFill>
                  <a:srgbClr val="4E515A"/>
                </a:solidFill>
                <a:latin typeface="Roboto" pitchFamily="2" charset="0"/>
                <a:ea typeface="Roboto" pitchFamily="2" charset="0"/>
              </a:defRPr>
            </a:lvl2pPr>
            <a:lvl3pPr>
              <a:defRPr>
                <a:solidFill>
                  <a:srgbClr val="4E515A"/>
                </a:solidFill>
              </a:defRPr>
            </a:lvl3pPr>
            <a:lvl4pPr>
              <a:defRPr>
                <a:solidFill>
                  <a:srgbClr val="4E515A"/>
                </a:solidFill>
              </a:defRPr>
            </a:lvl4pPr>
            <a:lvl5pPr>
              <a:defRPr>
                <a:solidFill>
                  <a:srgbClr val="4E515A"/>
                </a:solidFill>
              </a:defRPr>
            </a:lvl5pPr>
          </a:lstStyle>
          <a:p>
            <a:pPr lvl="0"/>
            <a:r>
              <a:rPr lang="en-US" dirty="0" smtClean="0"/>
              <a:t>Click to edit subheading or intro paragraph, this may run to two or three lines.</a:t>
            </a:r>
          </a:p>
        </p:txBody>
      </p:sp>
      <p:sp>
        <p:nvSpPr>
          <p:cNvPr id="8" name="TextBox 7"/>
          <p:cNvSpPr txBox="1"/>
          <p:nvPr userDrawn="1"/>
        </p:nvSpPr>
        <p:spPr>
          <a:xfrm>
            <a:off x="323528" y="6231636"/>
            <a:ext cx="1800200" cy="261610"/>
          </a:xfrm>
          <a:prstGeom prst="rect">
            <a:avLst/>
          </a:prstGeom>
          <a:noFill/>
        </p:spPr>
        <p:txBody>
          <a:bodyPr wrap="square" rtlCol="0">
            <a:spAutoFit/>
          </a:bodyPr>
          <a:lstStyle/>
          <a:p>
            <a:pPr algn="l"/>
            <a:r>
              <a:rPr lang="en-GB" sz="1100" dirty="0" smtClean="0">
                <a:solidFill>
                  <a:srgbClr val="C61F16"/>
                </a:solidFill>
                <a:latin typeface="Roboto" pitchFamily="2" charset="0"/>
                <a:ea typeface="Roboto" pitchFamily="2" charset="0"/>
              </a:rPr>
              <a:t>www.earlham.ac.uk</a:t>
            </a:r>
            <a:endParaRPr lang="en-GB" sz="1100" dirty="0">
              <a:solidFill>
                <a:srgbClr val="C61F16"/>
              </a:solidFill>
              <a:latin typeface="Roboto" pitchFamily="2" charset="0"/>
              <a:ea typeface="Roboto" pitchFamily="2"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60232" y="6165304"/>
            <a:ext cx="2088232" cy="394274"/>
          </a:xfrm>
          <a:prstGeom prst="rect">
            <a:avLst/>
          </a:prstGeom>
        </p:spPr>
      </p:pic>
    </p:spTree>
    <p:extLst>
      <p:ext uri="{BB962C8B-B14F-4D97-AF65-F5344CB8AC3E}">
        <p14:creationId xmlns:p14="http://schemas.microsoft.com/office/powerpoint/2010/main" val="12729600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178529"/>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62" r:id="rId4"/>
    <p:sldLayoutId id="2147483674" r:id="rId5"/>
    <p:sldLayoutId id="2147483675" r:id="rId6"/>
    <p:sldLayoutId id="2147483676" r:id="rId7"/>
    <p:sldLayoutId id="2147483677" r:id="rId8"/>
    <p:sldLayoutId id="2147483671" r:id="rId9"/>
    <p:sldLayoutId id="2147483678" r:id="rId10"/>
    <p:sldLayoutId id="2147483673" r:id="rId11"/>
    <p:sldLayoutId id="2147483663" r:id="rId12"/>
    <p:sldLayoutId id="2147483666" r:id="rId13"/>
    <p:sldLayoutId id="2147483667" r:id="rId14"/>
    <p:sldLayoutId id="2147483668" r:id="rId15"/>
    <p:sldLayoutId id="2147483669" r:id="rId16"/>
    <p:sldLayoutId id="2147483670" r:id="rId17"/>
    <p:sldLayoutId id="2147483651" r:id="rId18"/>
    <p:sldLayoutId id="2147483664" r:id="rId19"/>
    <p:sldLayoutId id="2147483672" r:id="rId2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4.emf"/><Relationship Id="rId5"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14.emf"/><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4.emf"/><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GAC/BIP_training" TargetMode="External"/><Relationship Id="rId4" Type="http://schemas.openxmlformats.org/officeDocument/2006/relationships/image" Target="../media/image53.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55.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g"/><Relationship Id="rId14" Type="http://schemas.openxmlformats.org/officeDocument/2006/relationships/image" Target="../media/image25.tiff"/><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g"/><Relationship Id="rId9" Type="http://schemas.openxmlformats.org/officeDocument/2006/relationships/image" Target="../media/image20.png"/><Relationship Id="rId10"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bip@earlham.ac.u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24.jpg"/><Relationship Id="rId6" Type="http://schemas.openxmlformats.org/officeDocument/2006/relationships/image" Target="../media/image59.jp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 Type="http://schemas.openxmlformats.org/officeDocument/2006/relationships/slideLayout" Target="../slideLayouts/slideLayout14.xml"/><Relationship Id="rId2"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mailto:Annemarie.Eckes@earlham.ac.u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tiff"/><Relationship Id="rId7"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82" y="1175386"/>
            <a:ext cx="6048672" cy="1296144"/>
          </a:xfrm>
        </p:spPr>
        <p:txBody>
          <a:bodyPr/>
          <a:lstStyle/>
          <a:p>
            <a:r>
              <a:rPr lang="en-GB" dirty="0" smtClean="0"/>
              <a:t>Data upload to the </a:t>
            </a:r>
            <a:br>
              <a:rPr lang="en-GB" dirty="0" smtClean="0"/>
            </a:br>
            <a:r>
              <a:rPr lang="en-GB" dirty="0" smtClean="0"/>
              <a:t>Brassica Information Portal</a:t>
            </a:r>
            <a:endParaRPr lang="en-GB" dirty="0"/>
          </a:p>
        </p:txBody>
      </p:sp>
      <p:sp>
        <p:nvSpPr>
          <p:cNvPr id="3" name="Subtitle 2"/>
          <p:cNvSpPr>
            <a:spLocks noGrp="1"/>
          </p:cNvSpPr>
          <p:nvPr>
            <p:ph type="subTitle" idx="1"/>
          </p:nvPr>
        </p:nvSpPr>
        <p:spPr>
          <a:xfrm>
            <a:off x="552274" y="2312431"/>
            <a:ext cx="4595789" cy="864096"/>
          </a:xfrm>
        </p:spPr>
        <p:txBody>
          <a:bodyPr/>
          <a:lstStyle/>
          <a:p>
            <a:r>
              <a:rPr lang="en-GB" dirty="0" smtClean="0"/>
              <a:t>Workshop- uploading population and trial scoring data</a:t>
            </a:r>
            <a:endParaRPr lang="en-GB" dirty="0"/>
          </a:p>
        </p:txBody>
      </p:sp>
      <p:sp>
        <p:nvSpPr>
          <p:cNvPr id="4" name="Text Placeholder 3"/>
          <p:cNvSpPr>
            <a:spLocks noGrp="1"/>
          </p:cNvSpPr>
          <p:nvPr>
            <p:ph type="body" sz="quarter" idx="10"/>
          </p:nvPr>
        </p:nvSpPr>
        <p:spPr/>
        <p:txBody>
          <a:bodyPr/>
          <a:lstStyle/>
          <a:p>
            <a:r>
              <a:rPr lang="en-GB" dirty="0" smtClean="0"/>
              <a:t>Annemarie Eckes</a:t>
            </a:r>
            <a:endParaRPr lang="en-GB" dirty="0"/>
          </a:p>
        </p:txBody>
      </p:sp>
      <p:sp>
        <p:nvSpPr>
          <p:cNvPr id="5" name="Text Placeholder 4"/>
          <p:cNvSpPr>
            <a:spLocks noGrp="1"/>
          </p:cNvSpPr>
          <p:nvPr>
            <p:ph type="body" sz="quarter" idx="11"/>
          </p:nvPr>
        </p:nvSpPr>
        <p:spPr/>
        <p:txBody>
          <a:bodyPr/>
          <a:lstStyle/>
          <a:p>
            <a:r>
              <a:rPr lang="en-GB" dirty="0" smtClean="0"/>
              <a:t>Data Curation, Plant Phenotyping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42571"/>
            <a:ext cx="3183508" cy="868819"/>
          </a:xfrm>
          <a:prstGeom prst="rect">
            <a:avLst/>
          </a:prstGeom>
        </p:spPr>
      </p:pic>
    </p:spTree>
    <p:extLst>
      <p:ext uri="{BB962C8B-B14F-4D97-AF65-F5344CB8AC3E}">
        <p14:creationId xmlns:p14="http://schemas.microsoft.com/office/powerpoint/2010/main" val="177724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Tree>
    <p:extLst>
      <p:ext uri="{BB962C8B-B14F-4D97-AF65-F5344CB8AC3E}">
        <p14:creationId xmlns:p14="http://schemas.microsoft.com/office/powerpoint/2010/main" val="544600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Tree>
    <p:extLst>
      <p:ext uri="{BB962C8B-B14F-4D97-AF65-F5344CB8AC3E}">
        <p14:creationId xmlns:p14="http://schemas.microsoft.com/office/powerpoint/2010/main" val="5306950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Data upload to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064" y="2534715"/>
            <a:ext cx="3456384" cy="2880126"/>
          </a:xfrm>
        </p:spPr>
      </p:pic>
      <p:sp>
        <p:nvSpPr>
          <p:cNvPr id="4" name="Content Placeholder 3"/>
          <p:cNvSpPr>
            <a:spLocks noGrp="1"/>
          </p:cNvSpPr>
          <p:nvPr>
            <p:ph idx="10"/>
          </p:nvPr>
        </p:nvSpPr>
        <p:spPr/>
        <p:txBody>
          <a:bodyPr/>
          <a:lstStyle/>
          <a:p>
            <a:r>
              <a:rPr lang="en-GB" dirty="0"/>
              <a:t>T</a:t>
            </a:r>
            <a:r>
              <a:rPr lang="en-GB" dirty="0" smtClean="0"/>
              <a:t>he Brassica Information Portal interface and underlying schema</a:t>
            </a:r>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051" y="2534715"/>
            <a:ext cx="4037163" cy="2406453"/>
          </a:xfrm>
          <a:prstGeom prst="rect">
            <a:avLst/>
          </a:prstGeom>
        </p:spPr>
      </p:pic>
    </p:spTree>
    <p:extLst>
      <p:ext uri="{BB962C8B-B14F-4D97-AF65-F5344CB8AC3E}">
        <p14:creationId xmlns:p14="http://schemas.microsoft.com/office/powerpoint/2010/main" val="49971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306" b="10306"/>
          <a:stretch>
            <a:fillRect/>
          </a:stretch>
        </p:blip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4"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24" y="332656"/>
            <a:ext cx="8909071" cy="5688632"/>
          </a:xfrm>
          <a:prstGeom prst="rect">
            <a:avLst/>
          </a:prstGeom>
        </p:spPr>
      </p:pic>
      <p:sp>
        <p:nvSpPr>
          <p:cNvPr id="6" name="Rectangle 5"/>
          <p:cNvSpPr/>
          <p:nvPr/>
        </p:nvSpPr>
        <p:spPr>
          <a:xfrm>
            <a:off x="5220072" y="3717032"/>
            <a:ext cx="864096" cy="72008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91" y="4797152"/>
            <a:ext cx="551165" cy="5760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92080" y="5301208"/>
            <a:ext cx="1008112"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44407" y="5425514"/>
            <a:ext cx="775457" cy="5957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36789" y="2924944"/>
            <a:ext cx="695651" cy="6480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40352" y="2204864"/>
            <a:ext cx="720080" cy="50405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976" y="3573016"/>
            <a:ext cx="2160240" cy="23762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19769" y="3605877"/>
            <a:ext cx="1264200" cy="646331"/>
          </a:xfrm>
          <a:prstGeom prst="rect">
            <a:avLst/>
          </a:prstGeom>
          <a:solidFill>
            <a:schemeClr val="bg1"/>
          </a:solidFill>
          <a:ln>
            <a:solidFill>
              <a:srgbClr val="C61F16"/>
            </a:solidFill>
          </a:ln>
        </p:spPr>
        <p:txBody>
          <a:bodyPr wrap="square" rtlCol="0">
            <a:spAutoFit/>
          </a:bodyPr>
          <a:lstStyle/>
          <a:p>
            <a:r>
              <a:rPr lang="en-US" b="1" dirty="0" smtClean="0">
                <a:solidFill>
                  <a:srgbClr val="C00000"/>
                </a:solidFill>
              </a:rPr>
              <a:t>Population</a:t>
            </a:r>
            <a:r>
              <a:rPr lang="en-US" b="1" dirty="0" smtClean="0"/>
              <a:t> </a:t>
            </a:r>
            <a:r>
              <a:rPr lang="en-US" b="1" dirty="0" smtClean="0">
                <a:solidFill>
                  <a:srgbClr val="C00000"/>
                </a:solidFill>
              </a:rPr>
              <a:t>Submission</a:t>
            </a:r>
            <a:endParaRPr lang="en-US" b="1" dirty="0">
              <a:solidFill>
                <a:srgbClr val="C00000"/>
              </a:solidFill>
            </a:endParaRPr>
          </a:p>
        </p:txBody>
      </p:sp>
      <p:sp>
        <p:nvSpPr>
          <p:cNvPr id="14" name="Rectangle 13"/>
          <p:cNvSpPr/>
          <p:nvPr/>
        </p:nvSpPr>
        <p:spPr>
          <a:xfrm>
            <a:off x="6856337" y="2088355"/>
            <a:ext cx="2160240" cy="3970246"/>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84168" y="1712811"/>
            <a:ext cx="1752621" cy="369332"/>
          </a:xfrm>
          <a:prstGeom prst="rect">
            <a:avLst/>
          </a:prstGeom>
          <a:noFill/>
          <a:ln>
            <a:solidFill>
              <a:schemeClr val="accent1">
                <a:lumMod val="75000"/>
              </a:schemeClr>
            </a:solidFill>
          </a:ln>
        </p:spPr>
        <p:txBody>
          <a:bodyPr wrap="square" rtlCol="0">
            <a:spAutoFit/>
          </a:bodyPr>
          <a:lstStyle/>
          <a:p>
            <a:r>
              <a:rPr lang="en-US" b="1" dirty="0" smtClean="0">
                <a:solidFill>
                  <a:schemeClr val="accent1">
                    <a:lumMod val="75000"/>
                  </a:schemeClr>
                </a:solidFill>
              </a:rPr>
              <a:t>Trial</a:t>
            </a:r>
            <a:r>
              <a:rPr lang="en-US" dirty="0" smtClean="0"/>
              <a:t> </a:t>
            </a:r>
            <a:r>
              <a:rPr lang="en-US" b="1" dirty="0" smtClean="0">
                <a:solidFill>
                  <a:schemeClr val="accent1">
                    <a:lumMod val="75000"/>
                  </a:schemeClr>
                </a:solidFill>
              </a:rPr>
              <a:t>Submission</a:t>
            </a:r>
            <a:endParaRPr lang="en-US" b="1" dirty="0">
              <a:solidFill>
                <a:schemeClr val="accent1">
                  <a:lumMod val="75000"/>
                </a:schemeClr>
              </a:solidFill>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4731" y="4636222"/>
            <a:ext cx="1105279" cy="537883"/>
          </a:xfrm>
          <a:prstGeom prst="rect">
            <a:avLst/>
          </a:prstGeom>
          <a:ln w="19050">
            <a:solidFill>
              <a:srgbClr val="C0000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9279" y="1228365"/>
            <a:ext cx="975452" cy="863755"/>
          </a:xfrm>
          <a:prstGeom prst="rect">
            <a:avLst/>
          </a:prstGeom>
          <a:ln>
            <a:solidFill>
              <a:srgbClr val="315683"/>
            </a:solidFill>
          </a:ln>
        </p:spPr>
      </p:pic>
      <p:sp>
        <p:nvSpPr>
          <p:cNvPr id="20" name="Title 1"/>
          <p:cNvSpPr txBox="1">
            <a:spLocks/>
          </p:cNvSpPr>
          <p:nvPr/>
        </p:nvSpPr>
        <p:spPr>
          <a:xfrm>
            <a:off x="4644008" y="188640"/>
            <a:ext cx="4114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700" dirty="0" smtClean="0">
                <a:solidFill>
                  <a:srgbClr val="FF0000"/>
                </a:solidFill>
              </a:rPr>
              <a:t/>
            </a:r>
            <a:br>
              <a:rPr lang="en-GB" sz="2700" dirty="0" smtClean="0">
                <a:solidFill>
                  <a:srgbClr val="FF0000"/>
                </a:solidFill>
              </a:rPr>
            </a:br>
            <a:r>
              <a:rPr lang="en-GB" sz="2800" dirty="0" smtClean="0">
                <a:solidFill>
                  <a:srgbClr val="C00000"/>
                </a:solidFill>
              </a:rPr>
              <a:t>The BIP database schema</a:t>
            </a:r>
            <a:endParaRPr lang="en-GB" sz="2800" dirty="0">
              <a:solidFill>
                <a:srgbClr val="C00000"/>
              </a:solidFill>
            </a:endParaRPr>
          </a:p>
        </p:txBody>
      </p:sp>
      <p:sp>
        <p:nvSpPr>
          <p:cNvPr id="21" name="Rectangle 20"/>
          <p:cNvSpPr/>
          <p:nvPr/>
        </p:nvSpPr>
        <p:spPr>
          <a:xfrm>
            <a:off x="5326176" y="4725145"/>
            <a:ext cx="613976" cy="396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187477" y="3789040"/>
            <a:ext cx="768899" cy="1008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12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3511388" y="1436685"/>
            <a:ext cx="0" cy="497768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
            </a:r>
            <a:br>
              <a:rPr lang="en-GB" dirty="0" smtClean="0"/>
            </a:br>
            <a:r>
              <a:rPr lang="en-GB" dirty="0" smtClean="0"/>
              <a:t>Different ways to communicate with the BIP</a:t>
            </a:r>
            <a:endParaRPr lang="en-GB"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104" y="2448590"/>
            <a:ext cx="2951860" cy="2459718"/>
          </a:xfr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cxnSp>
        <p:nvCxnSpPr>
          <p:cNvPr id="6" name="Straight Arrow Connector 5"/>
          <p:cNvCxnSpPr/>
          <p:nvPr/>
        </p:nvCxnSpPr>
        <p:spPr>
          <a:xfrm>
            <a:off x="2619400" y="2780928"/>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7584" y="4297147"/>
            <a:ext cx="144854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94757" y="2626877"/>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layer</a:t>
            </a:r>
            <a:endParaRPr lang="en-US" dirty="0"/>
          </a:p>
        </p:txBody>
      </p:sp>
      <p:sp>
        <p:nvSpPr>
          <p:cNvPr id="13" name="Rounded Rectangle 12"/>
          <p:cNvSpPr/>
          <p:nvPr/>
        </p:nvSpPr>
        <p:spPr>
          <a:xfrm>
            <a:off x="4137352" y="4061173"/>
            <a:ext cx="122413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layer</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460982"/>
            <a:ext cx="2006270" cy="1158943"/>
          </a:xfrm>
          <a:prstGeom prst="rect">
            <a:avLst/>
          </a:prstGeom>
          <a:ln>
            <a:solidFill>
              <a:srgbClr val="92D050"/>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477" y="3634990"/>
            <a:ext cx="975452" cy="863755"/>
          </a:xfrm>
          <a:prstGeom prst="rect">
            <a:avLst/>
          </a:prstGeom>
          <a:ln>
            <a:solidFill>
              <a:srgbClr val="92D050"/>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25" y="1919538"/>
            <a:ext cx="1276941" cy="1230201"/>
          </a:xfrm>
          <a:prstGeom prst="rect">
            <a:avLst/>
          </a:prstGeom>
          <a:ln>
            <a:solidFill>
              <a:schemeClr val="bg1"/>
            </a:solidFill>
          </a:ln>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5768" y="2367575"/>
            <a:ext cx="1105279" cy="936104"/>
          </a:xfrm>
          <a:prstGeom prst="rect">
            <a:avLst/>
          </a:prstGeom>
          <a:ln>
            <a:solidFill>
              <a:schemeClr val="bg1"/>
            </a:solidFill>
          </a:ln>
        </p:spPr>
      </p:pic>
      <p:sp>
        <p:nvSpPr>
          <p:cNvPr id="20" name="TextBox 19"/>
          <p:cNvSpPr txBox="1"/>
          <p:nvPr/>
        </p:nvSpPr>
        <p:spPr>
          <a:xfrm>
            <a:off x="11570677" y="-492369"/>
            <a:ext cx="184731" cy="369332"/>
          </a:xfrm>
          <a:prstGeom prst="rect">
            <a:avLst/>
          </a:prstGeom>
          <a:noFill/>
          <a:ln>
            <a:solidFill>
              <a:schemeClr val="bg1"/>
            </a:solidFill>
          </a:ln>
        </p:spPr>
        <p:txBody>
          <a:bodyPr wrap="none" rtlCol="0">
            <a:spAutoFit/>
          </a:bodyPr>
          <a:lstStyle/>
          <a:p>
            <a:endParaRPr lang="en-US" dirty="0"/>
          </a:p>
        </p:txBody>
      </p:sp>
      <p:sp>
        <p:nvSpPr>
          <p:cNvPr id="23" name="TextBox 22"/>
          <p:cNvSpPr txBox="1"/>
          <p:nvPr/>
        </p:nvSpPr>
        <p:spPr>
          <a:xfrm>
            <a:off x="2323256" y="1346619"/>
            <a:ext cx="2376264" cy="646331"/>
          </a:xfrm>
          <a:prstGeom prst="rect">
            <a:avLst/>
          </a:prstGeom>
          <a:noFill/>
        </p:spPr>
        <p:txBody>
          <a:bodyPr wrap="square" rtlCol="0">
            <a:spAutoFit/>
          </a:bodyPr>
          <a:lstStyle/>
          <a:p>
            <a:r>
              <a:rPr lang="en-US" dirty="0" smtClean="0"/>
              <a:t>Programmatic submission</a:t>
            </a:r>
            <a:endParaRPr lang="en-US" dirty="0"/>
          </a:p>
        </p:txBody>
      </p:sp>
      <p:sp>
        <p:nvSpPr>
          <p:cNvPr id="24" name="TextBox 23"/>
          <p:cNvSpPr txBox="1"/>
          <p:nvPr/>
        </p:nvSpPr>
        <p:spPr>
          <a:xfrm>
            <a:off x="2824702" y="5296759"/>
            <a:ext cx="2683401" cy="369332"/>
          </a:xfrm>
          <a:prstGeom prst="rect">
            <a:avLst/>
          </a:prstGeom>
          <a:noFill/>
        </p:spPr>
        <p:txBody>
          <a:bodyPr wrap="square" rtlCol="0">
            <a:spAutoFit/>
          </a:bodyPr>
          <a:lstStyle/>
          <a:p>
            <a:r>
              <a:rPr lang="en-US" dirty="0" smtClean="0"/>
              <a:t>Wizard based submission</a:t>
            </a:r>
            <a:endParaRPr lang="en-US" dirty="0"/>
          </a:p>
        </p:txBody>
      </p:sp>
      <p:sp>
        <p:nvSpPr>
          <p:cNvPr id="28" name="TextBox 27"/>
          <p:cNvSpPr txBox="1"/>
          <p:nvPr/>
        </p:nvSpPr>
        <p:spPr>
          <a:xfrm>
            <a:off x="2875620" y="6136804"/>
            <a:ext cx="936104" cy="323165"/>
          </a:xfrm>
          <a:prstGeom prst="rect">
            <a:avLst/>
          </a:prstGeom>
          <a:noFill/>
        </p:spPr>
        <p:txBody>
          <a:bodyPr wrap="square" rtlCol="0">
            <a:spAutoFit/>
          </a:bodyPr>
          <a:lstStyle/>
          <a:p>
            <a:r>
              <a:rPr lang="en-US" sz="1500" dirty="0" smtClean="0">
                <a:solidFill>
                  <a:schemeClr val="accent1">
                    <a:lumMod val="50000"/>
                  </a:schemeClr>
                </a:solidFill>
              </a:rPr>
              <a:t>HTTPS</a:t>
            </a:r>
            <a:endParaRPr lang="en-US" sz="1500" dirty="0">
              <a:solidFill>
                <a:schemeClr val="accent1">
                  <a:lumMod val="50000"/>
                </a:schemeClr>
              </a:solidFill>
            </a:endParaRPr>
          </a:p>
        </p:txBody>
      </p:sp>
      <p:sp>
        <p:nvSpPr>
          <p:cNvPr id="3" name="Rectangle 2"/>
          <p:cNvSpPr/>
          <p:nvPr/>
        </p:nvSpPr>
        <p:spPr>
          <a:xfrm>
            <a:off x="405880" y="3303679"/>
            <a:ext cx="8352928" cy="25735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8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to workshop material</a:t>
            </a:r>
            <a:endParaRPr lang="en-US" dirty="0"/>
          </a:p>
        </p:txBody>
      </p:sp>
      <p:sp>
        <p:nvSpPr>
          <p:cNvPr id="3" name="Content Placeholder 2"/>
          <p:cNvSpPr>
            <a:spLocks noGrp="1"/>
          </p:cNvSpPr>
          <p:nvPr>
            <p:ph idx="1"/>
          </p:nvPr>
        </p:nvSpPr>
        <p:spPr>
          <a:xfrm>
            <a:off x="385595" y="1880828"/>
            <a:ext cx="8352928" cy="3168352"/>
          </a:xfrm>
        </p:spPr>
        <p:txBody>
          <a:bodyPr/>
          <a:lstStyle/>
          <a:p>
            <a:r>
              <a:rPr lang="en-US" dirty="0" smtClean="0"/>
              <a:t>Please </a:t>
            </a:r>
            <a:r>
              <a:rPr lang="en-US" dirty="0"/>
              <a:t>follow the link </a:t>
            </a:r>
            <a:r>
              <a:rPr lang="en-US" dirty="0">
                <a:hlinkClick r:id="rId3"/>
              </a:rPr>
              <a:t>https://</a:t>
            </a:r>
            <a:r>
              <a:rPr lang="en-US" dirty="0" smtClean="0">
                <a:hlinkClick r:id="rId3"/>
              </a:rPr>
              <a:t>github.com/TGAC/BIP_training</a:t>
            </a:r>
            <a:r>
              <a:rPr lang="en-US" dirty="0" smtClean="0"/>
              <a: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3139188"/>
            <a:ext cx="4536504" cy="2728956"/>
          </a:xfrm>
          <a:prstGeom prst="rect">
            <a:avLst/>
          </a:prstGeom>
        </p:spPr>
      </p:pic>
      <p:cxnSp>
        <p:nvCxnSpPr>
          <p:cNvPr id="7" name="Straight Arrow Connector 6"/>
          <p:cNvCxnSpPr/>
          <p:nvPr/>
        </p:nvCxnSpPr>
        <p:spPr>
          <a:xfrm flipH="1" flipV="1">
            <a:off x="6372200" y="4869160"/>
            <a:ext cx="432048" cy="3600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752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4" name="Content Placeholder 3"/>
          <p:cNvSpPr>
            <a:spLocks noGrp="1"/>
          </p:cNvSpPr>
          <p:nvPr>
            <p:ph idx="10"/>
          </p:nvPr>
        </p:nvSpPr>
        <p:spPr/>
        <p:txBody>
          <a:bodyPr/>
          <a:lstStyle/>
          <a:p>
            <a:r>
              <a:rPr lang="en-US" dirty="0" smtClean="0"/>
              <a:t>Any questions with regard to software download?</a:t>
            </a:r>
          </a:p>
          <a:p>
            <a:r>
              <a:rPr lang="en-US" dirty="0" smtClean="0"/>
              <a:t>BIP-user account  created?</a:t>
            </a:r>
            <a:endParaRPr lang="en-US" dirty="0"/>
          </a:p>
        </p:txBody>
      </p:sp>
    </p:spTree>
    <p:extLst>
      <p:ext uri="{BB962C8B-B14F-4D97-AF65-F5344CB8AC3E}">
        <p14:creationId xmlns:p14="http://schemas.microsoft.com/office/powerpoint/2010/main" val="63562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Submission </a:t>
            </a:r>
            <a:br>
              <a:rPr lang="en-US" dirty="0" smtClean="0"/>
            </a:br>
            <a:endParaRPr lang="en-US" dirty="0"/>
          </a:p>
        </p:txBody>
      </p:sp>
      <p:sp>
        <p:nvSpPr>
          <p:cNvPr id="7" name="Content Placeholder 3"/>
          <p:cNvSpPr>
            <a:spLocks noGrp="1"/>
          </p:cNvSpPr>
          <p:nvPr>
            <p:ph idx="10"/>
          </p:nvPr>
        </p:nvSpPr>
        <p:spPr>
          <a:xfrm>
            <a:off x="395536" y="1556792"/>
            <a:ext cx="3672408" cy="3896883"/>
          </a:xfrm>
        </p:spPr>
        <p:txBody>
          <a:bodyPr>
            <a:normAutofit/>
          </a:bodyPr>
          <a:lstStyle/>
          <a:p>
            <a:pPr marL="342900" indent="-342900">
              <a:buFont typeface="Arial" charset="0"/>
              <a:buChar char="•"/>
            </a:pPr>
            <a:r>
              <a:rPr lang="en-GB" sz="2000" dirty="0" smtClean="0"/>
              <a:t>Population metadata</a:t>
            </a:r>
          </a:p>
          <a:p>
            <a:pPr marL="342900" indent="-342900">
              <a:buFont typeface="Arial" charset="0"/>
              <a:buChar char="•"/>
            </a:pPr>
            <a:r>
              <a:rPr lang="en-GB" sz="2000" dirty="0" smtClean="0"/>
              <a:t>Brassica </a:t>
            </a:r>
            <a:r>
              <a:rPr lang="en-GB" sz="2000" dirty="0" err="1" smtClean="0"/>
              <a:t>napus</a:t>
            </a:r>
            <a:r>
              <a:rPr lang="en-GB" sz="2000" dirty="0" smtClean="0"/>
              <a:t> Diversity fixed foundation set  -&gt; line names</a:t>
            </a:r>
          </a:p>
          <a:p>
            <a:pPr marL="342900" indent="-342900">
              <a:buFont typeface="Arial" charset="0"/>
              <a:buChar char="•"/>
            </a:pPr>
            <a:r>
              <a:rPr lang="en-GB" sz="2000" dirty="0" smtClean="0"/>
              <a:t>Seed bulked up at JIC in 2009 </a:t>
            </a:r>
          </a:p>
          <a:p>
            <a:pPr marL="342900" indent="-342900">
              <a:buFont typeface="Arial" charset="0"/>
              <a:buChar char="•"/>
            </a:pPr>
            <a:r>
              <a:rPr lang="en-GB" sz="2000" dirty="0" smtClean="0"/>
              <a:t>Assign identifier to the germplasm used</a:t>
            </a:r>
          </a:p>
          <a:p>
            <a:pPr marL="342900" indent="-342900">
              <a:buFont typeface="Wingdings" charset="2"/>
              <a:buChar char="Ø"/>
            </a:pPr>
            <a:r>
              <a:rPr lang="en-GB" sz="2000" dirty="0" smtClean="0"/>
              <a:t>Nomenclature for Accession: &lt;Institute abbr.&gt;&lt;YY&gt;_&lt;line name&gt;</a:t>
            </a:r>
          </a:p>
          <a:p>
            <a:pPr marL="342900" indent="-342900">
              <a:buFont typeface="Arial" charset="0"/>
              <a:buChar char="•"/>
            </a:pPr>
            <a:endParaRPr lang="en-GB" sz="2000" dirty="0"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1829127"/>
            <a:ext cx="5021066" cy="3024843"/>
          </a:xfrm>
          <a:prstGeom prst="rect">
            <a:avLst/>
          </a:prstGeom>
        </p:spPr>
      </p:pic>
      <p:sp>
        <p:nvSpPr>
          <p:cNvPr id="13" name="TextBox 12"/>
          <p:cNvSpPr txBox="1"/>
          <p:nvPr/>
        </p:nvSpPr>
        <p:spPr>
          <a:xfrm>
            <a:off x="404313" y="5453675"/>
            <a:ext cx="4104456" cy="646331"/>
          </a:xfrm>
          <a:prstGeom prst="rect">
            <a:avLst/>
          </a:prstGeom>
          <a:noFill/>
        </p:spPr>
        <p:txBody>
          <a:bodyPr wrap="square" rtlCol="0">
            <a:spAutoFit/>
          </a:bodyPr>
          <a:lstStyle/>
          <a:p>
            <a:r>
              <a:rPr lang="en-US" dirty="0" smtClean="0"/>
              <a:t>FILE: 1_BnaDFFS.csv</a:t>
            </a:r>
          </a:p>
          <a:p>
            <a:endParaRPr lang="en-US" dirty="0"/>
          </a:p>
        </p:txBody>
      </p:sp>
    </p:spTree>
    <p:extLst>
      <p:ext uri="{BB962C8B-B14F-4D97-AF65-F5344CB8AC3E}">
        <p14:creationId xmlns:p14="http://schemas.microsoft.com/office/powerpoint/2010/main" val="18882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Population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603" y="1939088"/>
            <a:ext cx="4674745" cy="2786500"/>
          </a:xfrm>
          <a:prstGeom prst="rect">
            <a:avLst/>
          </a:prstGeom>
        </p:spPr>
      </p:pic>
      <p:sp>
        <p:nvSpPr>
          <p:cNvPr id="9" name="Rectangle 8"/>
          <p:cNvSpPr/>
          <p:nvPr/>
        </p:nvSpPr>
        <p:spPr>
          <a:xfrm>
            <a:off x="3142184" y="3332338"/>
            <a:ext cx="1357808"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20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 </a:t>
            </a:r>
            <a:endParaRPr lang="en-GB" dirty="0"/>
          </a:p>
        </p:txBody>
      </p:sp>
      <p:sp>
        <p:nvSpPr>
          <p:cNvPr id="4" name="Content Placeholder 3"/>
          <p:cNvSpPr>
            <a:spLocks noGrp="1"/>
          </p:cNvSpPr>
          <p:nvPr>
            <p:ph idx="10"/>
          </p:nvPr>
        </p:nvSpPr>
        <p:spPr>
          <a:xfrm>
            <a:off x="179512" y="1308110"/>
            <a:ext cx="4176464" cy="3896883"/>
          </a:xfrm>
        </p:spPr>
        <p:txBody>
          <a:bodyPr>
            <a:normAutofit lnSpcReduction="10000"/>
          </a:bodyPr>
          <a:lstStyle/>
          <a:p>
            <a:pPr marL="342900" indent="-342900">
              <a:buFont typeface="Arial" charset="0"/>
              <a:buChar char="•"/>
            </a:pPr>
            <a:r>
              <a:rPr lang="en-GB" dirty="0" smtClean="0"/>
              <a:t>19 Accessions</a:t>
            </a:r>
          </a:p>
          <a:p>
            <a:pPr marL="342900" indent="-342900">
              <a:buFont typeface="Arial" charset="0"/>
              <a:buChar char="•"/>
            </a:pPr>
            <a:r>
              <a:rPr lang="en-GB" dirty="0" smtClean="0"/>
              <a:t>2 </a:t>
            </a:r>
            <a:r>
              <a:rPr lang="en-GB" dirty="0" err="1" smtClean="0"/>
              <a:t>polytunnels</a:t>
            </a:r>
            <a:r>
              <a:rPr lang="en-GB" dirty="0" smtClean="0"/>
              <a:t>, 3 reps, sub-blocks, pots</a:t>
            </a:r>
          </a:p>
          <a:p>
            <a:pPr marL="342900" indent="-342900">
              <a:buFont typeface="Arial" charset="0"/>
              <a:buChar char="•"/>
            </a:pPr>
            <a:r>
              <a:rPr lang="en-GB" dirty="0" smtClean="0"/>
              <a:t>Morphological and biochemical traits measured</a:t>
            </a:r>
          </a:p>
          <a:p>
            <a:pPr marL="342900" indent="-342900">
              <a:buFont typeface="Arial" charset="0"/>
              <a:buChar char="•"/>
            </a:pPr>
            <a:r>
              <a:rPr lang="en-GB" dirty="0" smtClean="0"/>
              <a:t>(each group of 2 has a trial data sheet each to work with)</a:t>
            </a:r>
          </a:p>
          <a:p>
            <a:pPr marL="342900" indent="-342900">
              <a:buFont typeface="Arial" charset="0"/>
              <a:buChar char="•"/>
            </a:pPr>
            <a:r>
              <a:rPr lang="en-GB" dirty="0" smtClean="0"/>
              <a:t>Submit 3 trait measurements/trial sheet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613" y="1628800"/>
            <a:ext cx="4795559" cy="3020504"/>
          </a:xfrm>
          <a:prstGeom prst="rect">
            <a:avLst/>
          </a:prstGeom>
        </p:spPr>
      </p:pic>
      <p:sp>
        <p:nvSpPr>
          <p:cNvPr id="6" name="TextBox 5"/>
          <p:cNvSpPr txBox="1"/>
          <p:nvPr/>
        </p:nvSpPr>
        <p:spPr>
          <a:xfrm>
            <a:off x="7070794" y="4649304"/>
            <a:ext cx="1890261" cy="461665"/>
          </a:xfrm>
          <a:prstGeom prst="rect">
            <a:avLst/>
          </a:prstGeom>
          <a:noFill/>
        </p:spPr>
        <p:txBody>
          <a:bodyPr wrap="none" rtlCol="0">
            <a:spAutoFit/>
          </a:bodyPr>
          <a:lstStyle/>
          <a:p>
            <a:r>
              <a:rPr lang="en-US" sz="1200" dirty="0" smtClean="0"/>
              <a:t>Files 3_Trial_data_biochem</a:t>
            </a:r>
          </a:p>
          <a:p>
            <a:r>
              <a:rPr lang="en-US" sz="1200" dirty="0" smtClean="0"/>
              <a:t>         3_Trial_data_morph</a:t>
            </a:r>
            <a:endParaRPr lang="en-US" sz="1200" dirty="0"/>
          </a:p>
        </p:txBody>
      </p:sp>
    </p:spTree>
    <p:extLst>
      <p:ext uri="{BB962C8B-B14F-4D97-AF65-F5344CB8AC3E}">
        <p14:creationId xmlns:p14="http://schemas.microsoft.com/office/powerpoint/2010/main" val="88023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BIP integration with other resources</a:t>
            </a:r>
            <a:endParaRPr lang="en-GB" dirty="0"/>
          </a:p>
        </p:txBody>
      </p:sp>
      <p:sp>
        <p:nvSpPr>
          <p:cNvPr id="4" name="Content Placeholder 3"/>
          <p:cNvSpPr>
            <a:spLocks noGrp="1"/>
          </p:cNvSpPr>
          <p:nvPr>
            <p:ph idx="10"/>
          </p:nvPr>
        </p:nvSpPr>
        <p:spPr/>
        <p:txBody>
          <a:bodyPr/>
          <a:lstStyle/>
          <a:p>
            <a:r>
              <a:rPr lang="en-GB" dirty="0" smtClean="0"/>
              <a:t>Extended submission, cross-linking, analysis, publishing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201" y="6186715"/>
            <a:ext cx="2066022" cy="56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3157" y="4646270"/>
            <a:ext cx="2064286" cy="132450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 y="2773094"/>
            <a:ext cx="2047068" cy="134830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b="67505"/>
          <a:stretch/>
        </p:blipFill>
        <p:spPr>
          <a:xfrm>
            <a:off x="2080922" y="3393100"/>
            <a:ext cx="2065387" cy="1288428"/>
          </a:xfrm>
          <a:prstGeom prst="rect">
            <a:avLst/>
          </a:prstGeom>
          <a:ln>
            <a:no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515" y="3944351"/>
            <a:ext cx="2064286" cy="1314930"/>
          </a:xfrm>
          <a:prstGeom prst="rect">
            <a:avLst/>
          </a:prstGeom>
        </p:spPr>
      </p:pic>
      <p:cxnSp>
        <p:nvCxnSpPr>
          <p:cNvPr id="11" name="Curved Connector 10"/>
          <p:cNvCxnSpPr/>
          <p:nvPr/>
        </p:nvCxnSpPr>
        <p:spPr>
          <a:xfrm rot="16200000" flipH="1">
            <a:off x="2267186" y="2897376"/>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16200000" flipH="1">
            <a:off x="6753895" y="4163382"/>
            <a:ext cx="378428" cy="294468"/>
          </a:xfrm>
          <a:prstGeom prst="curvedConnector3">
            <a:avLst>
              <a:gd name="adj1" fmla="val 495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H="1">
            <a:off x="3763339" y="4785818"/>
            <a:ext cx="455742" cy="356462"/>
          </a:xfrm>
          <a:prstGeom prst="curvedConnector3">
            <a:avLst>
              <a:gd name="adj1" fmla="val 90808"/>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5" y="4755849"/>
            <a:ext cx="2064892" cy="137659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960" y="4438335"/>
            <a:ext cx="1767957" cy="550337"/>
          </a:xfrm>
          <a:prstGeom prst="rect">
            <a:avLst/>
          </a:prstGeom>
        </p:spPr>
      </p:pic>
      <p:sp>
        <p:nvSpPr>
          <p:cNvPr id="16" name="Rectangle 15"/>
          <p:cNvSpPr/>
          <p:nvPr/>
        </p:nvSpPr>
        <p:spPr>
          <a:xfrm>
            <a:off x="-32336" y="4302839"/>
            <a:ext cx="2561412" cy="1829605"/>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5699348" y="3385797"/>
            <a:ext cx="133006" cy="656242"/>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4555266" y="2213170"/>
            <a:ext cx="3113411" cy="1424426"/>
            <a:chOff x="5662402" y="2731768"/>
            <a:chExt cx="3113411" cy="1424426"/>
          </a:xfrm>
        </p:grpSpPr>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8027" y="2930293"/>
              <a:ext cx="1514387" cy="577467"/>
            </a:xfrm>
            <a:prstGeom prst="rect">
              <a:avLst/>
            </a:prstGeom>
          </p:spPr>
        </p:pic>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l="34619" t="8683" r="32141" b="42161"/>
            <a:stretch/>
          </p:blipFill>
          <p:spPr>
            <a:xfrm>
              <a:off x="7292054" y="2852100"/>
              <a:ext cx="1483759" cy="1260546"/>
            </a:xfrm>
            <a:prstGeom prst="rect">
              <a:avLst/>
            </a:prstGeom>
          </p:spPr>
        </p:pic>
        <p:sp>
          <p:nvSpPr>
            <p:cNvPr id="20" name="Rectangle 19"/>
            <p:cNvSpPr/>
            <p:nvPr/>
          </p:nvSpPr>
          <p:spPr>
            <a:xfrm>
              <a:off x="5662402" y="2731768"/>
              <a:ext cx="3073771" cy="1424426"/>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50515" y="5383796"/>
            <a:ext cx="1158068" cy="780624"/>
          </a:xfrm>
          <a:prstGeom prst="rect">
            <a:avLst/>
          </a:prstGeom>
          <a:ln w="57150">
            <a:solidFill>
              <a:srgbClr val="C00000"/>
            </a:solidFill>
          </a:ln>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75882" y="3361101"/>
            <a:ext cx="603329" cy="569375"/>
          </a:xfrm>
          <a:prstGeom prst="rect">
            <a:avLst/>
          </a:prstGeom>
        </p:spPr>
      </p:pic>
      <p:pic>
        <p:nvPicPr>
          <p:cNvPr id="5" name="Picture 4"/>
          <p:cNvPicPr>
            <a:picLocks noChangeAspect="1"/>
          </p:cNvPicPr>
          <p:nvPr/>
        </p:nvPicPr>
        <p:blipFill>
          <a:blip r:embed="rId14"/>
          <a:stretch>
            <a:fillRect/>
          </a:stretch>
        </p:blipFill>
        <p:spPr>
          <a:xfrm>
            <a:off x="3649864" y="2530668"/>
            <a:ext cx="618883" cy="764321"/>
          </a:xfrm>
          <a:prstGeom prst="rect">
            <a:avLst/>
          </a:prstGeom>
        </p:spPr>
      </p:pic>
      <p:cxnSp>
        <p:nvCxnSpPr>
          <p:cNvPr id="24" name="Straight Arrow Connector 23"/>
          <p:cNvCxnSpPr/>
          <p:nvPr/>
        </p:nvCxnSpPr>
        <p:spPr>
          <a:xfrm flipH="1">
            <a:off x="3100868" y="3021133"/>
            <a:ext cx="393107" cy="3193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44333" y="4694963"/>
            <a:ext cx="820137" cy="2859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100868" y="2326142"/>
            <a:ext cx="1349647" cy="106903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7830" y="3209337"/>
            <a:ext cx="915451" cy="726595"/>
          </a:xfrm>
          <a:prstGeom prst="rect">
            <a:avLst/>
          </a:prstGeom>
          <a:noFill/>
          <a:ln w="952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5772" y="5614639"/>
            <a:ext cx="1514123" cy="476857"/>
          </a:xfrm>
          <a:prstGeom prst="rect">
            <a:avLst/>
          </a:prstGeom>
        </p:spPr>
      </p:pic>
      <p:cxnSp>
        <p:nvCxnSpPr>
          <p:cNvPr id="32" name="Straight Arrow Connector 31"/>
          <p:cNvCxnSpPr/>
          <p:nvPr/>
        </p:nvCxnSpPr>
        <p:spPr>
          <a:xfrm flipH="1">
            <a:off x="3904610" y="5134526"/>
            <a:ext cx="677734" cy="6075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580420" y="5158896"/>
            <a:ext cx="1870095" cy="1039378"/>
          </a:xfrm>
          <a:prstGeom prst="rect">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61311" y="6344367"/>
            <a:ext cx="1179358" cy="303774"/>
          </a:xfrm>
          <a:prstGeom prst="rect">
            <a:avLst/>
          </a:prstGeom>
          <a:ln w="38100">
            <a:solidFill>
              <a:srgbClr val="C00000"/>
            </a:solidFill>
          </a:ln>
        </p:spPr>
      </p:pic>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90343" y="4499830"/>
            <a:ext cx="1959437" cy="559839"/>
          </a:xfrm>
          <a:prstGeom prst="rect">
            <a:avLst/>
          </a:prstGeom>
          <a:ln w="28575">
            <a:solidFill>
              <a:srgbClr val="92D050"/>
            </a:solidFill>
          </a:ln>
        </p:spPr>
      </p:pic>
      <p:pic>
        <p:nvPicPr>
          <p:cNvPr id="33" name="Content Placeholder 4"/>
          <p:cNvPicPr>
            <a:picLocks noGrp="1" noChangeAspect="1"/>
          </p:cNvPicPr>
          <p:nvPr>
            <p:ph idx="1"/>
          </p:nvPr>
        </p:nvPicPr>
        <p:blipFill>
          <a:blip r:embed="rId18">
            <a:extLst>
              <a:ext uri="{28A0092B-C50C-407E-A947-70E740481C1C}">
                <a14:useLocalDpi xmlns:a14="http://schemas.microsoft.com/office/drawing/2010/main" val="0"/>
              </a:ext>
            </a:extLst>
          </a:blip>
          <a:stretch>
            <a:fillRect/>
          </a:stretch>
        </p:blipFill>
        <p:spPr>
          <a:xfrm>
            <a:off x="7339938" y="3236551"/>
            <a:ext cx="1657985" cy="1066288"/>
          </a:xfrm>
          <a:ln w="28575">
            <a:solidFill>
              <a:srgbClr val="92D050"/>
            </a:solidFill>
          </a:ln>
        </p:spPr>
      </p:pic>
    </p:spTree>
    <p:extLst>
      <p:ext uri="{BB962C8B-B14F-4D97-AF65-F5344CB8AC3E}">
        <p14:creationId xmlns:p14="http://schemas.microsoft.com/office/powerpoint/2010/main" val="18562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28" grpId="1" animBg="1"/>
      <p:bldP spid="30" grpId="1" animBg="1"/>
      <p:bldP spid="3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Trial data submission</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sp>
        <p:nvSpPr>
          <p:cNvPr id="3" name="Content Placeholder 2"/>
          <p:cNvSpPr>
            <a:spLocks noGrp="1"/>
          </p:cNvSpPr>
          <p:nvPr>
            <p:ph idx="10"/>
          </p:nvPr>
        </p:nvSpPr>
        <p:spPr>
          <a:xfrm>
            <a:off x="405880" y="1050928"/>
            <a:ext cx="8352928" cy="1080120"/>
          </a:xfrm>
        </p:spPr>
        <p:txBody>
          <a:bodyPr/>
          <a:lstStyle/>
          <a:p>
            <a:r>
              <a:rPr lang="en-US" dirty="0" smtClean="0"/>
              <a:t>Trial Submission using the wizard. Go to </a:t>
            </a:r>
            <a:r>
              <a:rPr lang="en-US" dirty="0" err="1" smtClean="0"/>
              <a:t>bip.earlham.ac.uk</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603" y="1939088"/>
            <a:ext cx="4674745" cy="2786500"/>
          </a:xfrm>
          <a:prstGeom prst="rect">
            <a:avLst/>
          </a:prstGeom>
        </p:spPr>
      </p:pic>
      <p:sp>
        <p:nvSpPr>
          <p:cNvPr id="9" name="Rectangle 8"/>
          <p:cNvSpPr/>
          <p:nvPr/>
        </p:nvSpPr>
        <p:spPr>
          <a:xfrm>
            <a:off x="3142184" y="3332338"/>
            <a:ext cx="1357808" cy="139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8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on the submission process and the workshop is welcome!</a:t>
            </a:r>
            <a:endParaRPr lang="en-US" dirty="0"/>
          </a:p>
        </p:txBody>
      </p:sp>
      <p:sp>
        <p:nvSpPr>
          <p:cNvPr id="3" name="Content Placeholder 2"/>
          <p:cNvSpPr>
            <a:spLocks noGrp="1"/>
          </p:cNvSpPr>
          <p:nvPr>
            <p:ph idx="1"/>
          </p:nvPr>
        </p:nvSpPr>
        <p:spPr/>
        <p:txBody>
          <a:bodyPr/>
          <a:lstStyle/>
          <a:p>
            <a:r>
              <a:rPr lang="en-US" dirty="0" smtClean="0"/>
              <a:t>Follow the BIP on Twitter: @</a:t>
            </a:r>
            <a:r>
              <a:rPr lang="en-US" dirty="0" err="1" smtClean="0"/>
              <a:t>BrassicaP</a:t>
            </a:r>
            <a:endParaRPr lang="en-US" dirty="0"/>
          </a:p>
        </p:txBody>
      </p:sp>
      <p:sp>
        <p:nvSpPr>
          <p:cNvPr id="4" name="Content Placeholder 3"/>
          <p:cNvSpPr>
            <a:spLocks noGrp="1"/>
          </p:cNvSpPr>
          <p:nvPr>
            <p:ph idx="10"/>
          </p:nvPr>
        </p:nvSpPr>
        <p:spPr/>
        <p:txBody>
          <a:bodyPr/>
          <a:lstStyle/>
          <a:p>
            <a:r>
              <a:rPr lang="en-US" dirty="0" smtClean="0"/>
              <a:t>Please send me an email to </a:t>
            </a:r>
            <a:r>
              <a:rPr lang="en-US" dirty="0" smtClean="0">
                <a:hlinkClick r:id="rId2"/>
              </a:rPr>
              <a:t>bip@earlham.ac.uk</a:t>
            </a:r>
            <a:endParaRPr lang="en-US" dirty="0" smtClean="0"/>
          </a:p>
          <a:p>
            <a:r>
              <a:rPr lang="en-US" dirty="0" smtClean="0"/>
              <a:t>Or talk to me after the workshop</a:t>
            </a:r>
          </a:p>
          <a:p>
            <a:endParaRPr lang="en-US" dirty="0" smtClean="0"/>
          </a:p>
        </p:txBody>
      </p:sp>
      <p:sp>
        <p:nvSpPr>
          <p:cNvPr id="5" name="Content Placeholder 3"/>
          <p:cNvSpPr txBox="1">
            <a:spLocks/>
          </p:cNvSpPr>
          <p:nvPr/>
        </p:nvSpPr>
        <p:spPr>
          <a:xfrm>
            <a:off x="395536" y="3671900"/>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t>Thank you for attending!</a:t>
            </a:r>
          </a:p>
          <a:p>
            <a:endParaRPr lang="en-US" dirty="0" smtClean="0"/>
          </a:p>
        </p:txBody>
      </p:sp>
    </p:spTree>
    <p:extLst>
      <p:ext uri="{BB962C8B-B14F-4D97-AF65-F5344CB8AC3E}">
        <p14:creationId xmlns:p14="http://schemas.microsoft.com/office/powerpoint/2010/main" val="243808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03350" y="3140968"/>
            <a:ext cx="6337300" cy="1008112"/>
          </a:xfrm>
        </p:spPr>
        <p:txBody>
          <a:bodyPr/>
          <a:lstStyle/>
          <a:p>
            <a:r>
              <a:rPr lang="en-GB" dirty="0" smtClean="0"/>
              <a:t>Acknowledgements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792" y="514425"/>
            <a:ext cx="1689689" cy="447008"/>
          </a:xfrm>
          <a:prstGeom prst="rect">
            <a:avLst/>
          </a:prstGeom>
        </p:spPr>
      </p:pic>
      <p:sp>
        <p:nvSpPr>
          <p:cNvPr id="4" name="TextBox 3"/>
          <p:cNvSpPr txBox="1"/>
          <p:nvPr/>
        </p:nvSpPr>
        <p:spPr>
          <a:xfrm>
            <a:off x="2441513" y="1003737"/>
            <a:ext cx="3062251" cy="1200329"/>
          </a:xfrm>
          <a:prstGeom prst="rect">
            <a:avLst/>
          </a:prstGeom>
          <a:noFill/>
        </p:spPr>
        <p:txBody>
          <a:bodyPr wrap="square" rtlCol="0">
            <a:spAutoFit/>
          </a:bodyPr>
          <a:lstStyle/>
          <a:p>
            <a:pPr lvl="0"/>
            <a:r>
              <a:rPr lang="en-GB" dirty="0" smtClean="0">
                <a:solidFill>
                  <a:srgbClr val="000080"/>
                </a:solidFill>
              </a:rPr>
              <a:t>Tomasz </a:t>
            </a:r>
            <a:r>
              <a:rPr lang="en-GB" dirty="0" err="1" smtClean="0">
                <a:solidFill>
                  <a:srgbClr val="000080"/>
                </a:solidFill>
              </a:rPr>
              <a:t>Gubała</a:t>
            </a:r>
            <a:endParaRPr lang="en-GB" dirty="0" smtClean="0">
              <a:solidFill>
                <a:srgbClr val="000080"/>
              </a:solidFill>
            </a:endParaRPr>
          </a:p>
          <a:p>
            <a:pPr lvl="0"/>
            <a:r>
              <a:rPr lang="en-GB" dirty="0" smtClean="0">
                <a:solidFill>
                  <a:srgbClr val="000080"/>
                </a:solidFill>
              </a:rPr>
              <a:t>Piotr </a:t>
            </a:r>
            <a:r>
              <a:rPr lang="en-GB" dirty="0" err="1" smtClean="0">
                <a:solidFill>
                  <a:srgbClr val="000080"/>
                </a:solidFill>
              </a:rPr>
              <a:t>Nowakowski</a:t>
            </a:r>
            <a:endParaRPr lang="en-GB" dirty="0" smtClean="0">
              <a:solidFill>
                <a:srgbClr val="000080"/>
              </a:solidFill>
            </a:endParaRPr>
          </a:p>
          <a:p>
            <a:pPr lvl="0"/>
            <a:r>
              <a:rPr lang="en-GB" dirty="0" err="1" smtClean="0">
                <a:solidFill>
                  <a:srgbClr val="000080"/>
                </a:solidFill>
              </a:rPr>
              <a:t>Tomek</a:t>
            </a:r>
            <a:r>
              <a:rPr lang="en-GB" dirty="0" smtClean="0">
                <a:solidFill>
                  <a:srgbClr val="000080"/>
                </a:solidFill>
              </a:rPr>
              <a:t> </a:t>
            </a:r>
            <a:r>
              <a:rPr lang="en-GB" dirty="0" err="1" smtClean="0">
                <a:solidFill>
                  <a:srgbClr val="000080"/>
                </a:solidFill>
              </a:rPr>
              <a:t>Szymczyszyn</a:t>
            </a:r>
            <a:endParaRPr lang="en-GB" dirty="0" smtClean="0">
              <a:solidFill>
                <a:srgbClr val="000080"/>
              </a:solidFill>
            </a:endParaRPr>
          </a:p>
          <a:p>
            <a:pPr lvl="0"/>
            <a:r>
              <a:rPr lang="en-GB" dirty="0" err="1" smtClean="0">
                <a:solidFill>
                  <a:srgbClr val="000080"/>
                </a:solidFill>
              </a:rPr>
              <a:t>Bartosz</a:t>
            </a:r>
            <a:r>
              <a:rPr lang="en-GB" dirty="0" smtClean="0">
                <a:solidFill>
                  <a:srgbClr val="000080"/>
                </a:solidFill>
              </a:rPr>
              <a:t> </a:t>
            </a:r>
            <a:r>
              <a:rPr lang="en-GB" dirty="0" err="1" smtClean="0">
                <a:solidFill>
                  <a:srgbClr val="000080"/>
                </a:solidFill>
              </a:rPr>
              <a:t>Chucherko</a:t>
            </a:r>
            <a:endParaRPr lang="en-GB" dirty="0" smtClean="0">
              <a:solidFill>
                <a:srgbClr val="000080"/>
              </a:solidFill>
            </a:endParaRPr>
          </a:p>
        </p:txBody>
      </p:sp>
      <p:sp>
        <p:nvSpPr>
          <p:cNvPr id="5" name="Rectangle 4"/>
          <p:cNvSpPr/>
          <p:nvPr/>
        </p:nvSpPr>
        <p:spPr>
          <a:xfrm>
            <a:off x="2441513" y="2081258"/>
            <a:ext cx="2545762" cy="369332"/>
          </a:xfrm>
          <a:prstGeom prst="rect">
            <a:avLst/>
          </a:prstGeom>
        </p:spPr>
        <p:txBody>
          <a:bodyPr wrap="none">
            <a:spAutoFit/>
          </a:bodyPr>
          <a:lstStyle/>
          <a:p>
            <a:pPr lvl="0"/>
            <a:r>
              <a:rPr lang="en-US" dirty="0">
                <a:solidFill>
                  <a:srgbClr val="000080"/>
                </a:solidFill>
              </a:rPr>
              <a:t>Hanna </a:t>
            </a:r>
            <a:r>
              <a:rPr lang="en-GB" dirty="0" err="1">
                <a:solidFill>
                  <a:srgbClr val="000080"/>
                </a:solidFill>
              </a:rPr>
              <a:t>Ćwiek</a:t>
            </a:r>
            <a:r>
              <a:rPr lang="en-GB" dirty="0">
                <a:solidFill>
                  <a:srgbClr val="000080"/>
                </a:solidFill>
              </a:rPr>
              <a:t>, </a:t>
            </a:r>
            <a:r>
              <a:rPr lang="en-GB" dirty="0" err="1">
                <a:solidFill>
                  <a:srgbClr val="000080"/>
                </a:solidFill>
              </a:rPr>
              <a:t>TransPlant</a:t>
            </a:r>
            <a:r>
              <a:rPr lang="en-GB" dirty="0">
                <a:solidFill>
                  <a:srgbClr val="000080"/>
                </a:solidFill>
              </a:rPr>
              <a:t> </a:t>
            </a:r>
          </a:p>
        </p:txBody>
      </p:sp>
      <p:pic>
        <p:nvPicPr>
          <p:cNvPr id="6" name="Picture 5"/>
          <p:cNvPicPr>
            <a:picLocks noChangeAspect="1" noChangeArrowheads="1"/>
          </p:cNvPicPr>
          <p:nvPr/>
        </p:nvPicPr>
        <p:blipFill>
          <a:blip r:embed="rId3"/>
          <a:srcRect/>
          <a:stretch>
            <a:fillRect/>
          </a:stretch>
        </p:blipFill>
        <p:spPr bwMode="auto">
          <a:xfrm>
            <a:off x="174535" y="1124094"/>
            <a:ext cx="671263" cy="863875"/>
          </a:xfrm>
          <a:prstGeom prst="rect">
            <a:avLst/>
          </a:prstGeom>
          <a:noFill/>
          <a:ln w="9525">
            <a:noFill/>
            <a:round/>
            <a:headEnd/>
            <a:tailEnd/>
          </a:ln>
          <a:effectLst/>
        </p:spPr>
      </p:pic>
      <p:sp>
        <p:nvSpPr>
          <p:cNvPr id="7" name="Rectangle 6"/>
          <p:cNvSpPr/>
          <p:nvPr/>
        </p:nvSpPr>
        <p:spPr>
          <a:xfrm>
            <a:off x="107504" y="2047631"/>
            <a:ext cx="4572000" cy="1200329"/>
          </a:xfrm>
          <a:prstGeom prst="rect">
            <a:avLst/>
          </a:prstGeom>
        </p:spPr>
        <p:txBody>
          <a:bodyPr>
            <a:spAutoFit/>
          </a:bodyPr>
          <a:lstStyle/>
          <a:p>
            <a:pPr lvl="0"/>
            <a:r>
              <a:rPr lang="en-GB" dirty="0">
                <a:solidFill>
                  <a:srgbClr val="000080"/>
                </a:solidFill>
              </a:rPr>
              <a:t>Ambrose </a:t>
            </a:r>
            <a:r>
              <a:rPr lang="en-GB" dirty="0" err="1">
                <a:solidFill>
                  <a:srgbClr val="000080"/>
                </a:solidFill>
              </a:rPr>
              <a:t>Andongabo</a:t>
            </a:r>
            <a:endParaRPr lang="en-GB" dirty="0">
              <a:solidFill>
                <a:srgbClr val="000080"/>
              </a:solidFill>
            </a:endParaRPr>
          </a:p>
          <a:p>
            <a:pPr lvl="0"/>
            <a:r>
              <a:rPr lang="en-GB" dirty="0">
                <a:solidFill>
                  <a:srgbClr val="000080"/>
                </a:solidFill>
              </a:rPr>
              <a:t>Pierre Carrion</a:t>
            </a:r>
          </a:p>
          <a:p>
            <a:pPr lvl="0"/>
            <a:r>
              <a:rPr lang="en-GB" dirty="0" err="1">
                <a:solidFill>
                  <a:srgbClr val="000080"/>
                </a:solidFill>
              </a:rPr>
              <a:t>Keywan</a:t>
            </a:r>
            <a:r>
              <a:rPr lang="en-GB" dirty="0">
                <a:solidFill>
                  <a:srgbClr val="000080"/>
                </a:solidFill>
              </a:rPr>
              <a:t> </a:t>
            </a:r>
            <a:r>
              <a:rPr lang="en-GB" dirty="0" err="1">
                <a:solidFill>
                  <a:srgbClr val="000080"/>
                </a:solidFill>
              </a:rPr>
              <a:t>Hassani</a:t>
            </a:r>
            <a:r>
              <a:rPr lang="en-GB" dirty="0">
                <a:solidFill>
                  <a:srgbClr val="000080"/>
                </a:solidFill>
              </a:rPr>
              <a:t>-Pak</a:t>
            </a:r>
          </a:p>
          <a:p>
            <a:pPr lvl="0"/>
            <a:r>
              <a:rPr lang="en-GB" dirty="0">
                <a:solidFill>
                  <a:srgbClr val="000080"/>
                </a:solidFill>
              </a:rPr>
              <a:t>Chris Rawlings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66208"/>
            <a:ext cx="2430285" cy="970426"/>
          </a:xfrm>
          <a:prstGeom prst="rect">
            <a:avLst/>
          </a:prstGeom>
        </p:spPr>
      </p:pic>
      <p:sp>
        <p:nvSpPr>
          <p:cNvPr id="9" name="Rectangle 8"/>
          <p:cNvSpPr/>
          <p:nvPr/>
        </p:nvSpPr>
        <p:spPr>
          <a:xfrm>
            <a:off x="46890" y="3713251"/>
            <a:ext cx="1390317" cy="369332"/>
          </a:xfrm>
          <a:prstGeom prst="rect">
            <a:avLst/>
          </a:prstGeom>
        </p:spPr>
        <p:txBody>
          <a:bodyPr wrap="none">
            <a:spAutoFit/>
          </a:bodyPr>
          <a:lstStyle/>
          <a:p>
            <a:pPr lvl="0"/>
            <a:r>
              <a:rPr lang="en-GB" dirty="0">
                <a:solidFill>
                  <a:srgbClr val="000080"/>
                </a:solidFill>
              </a:rPr>
              <a:t>Graham King</a:t>
            </a:r>
          </a:p>
        </p:txBody>
      </p:sp>
      <p:sp>
        <p:nvSpPr>
          <p:cNvPr id="10" name="Rectangle 9"/>
          <p:cNvSpPr/>
          <p:nvPr/>
        </p:nvSpPr>
        <p:spPr>
          <a:xfrm>
            <a:off x="435431" y="5373216"/>
            <a:ext cx="1816352" cy="646331"/>
          </a:xfrm>
          <a:prstGeom prst="rect">
            <a:avLst/>
          </a:prstGeom>
        </p:spPr>
        <p:txBody>
          <a:bodyPr wrap="square">
            <a:spAutoFit/>
          </a:bodyPr>
          <a:lstStyle/>
          <a:p>
            <a:pPr lvl="0"/>
            <a:r>
              <a:rPr lang="en-GB" dirty="0" smtClean="0">
                <a:solidFill>
                  <a:srgbClr val="000080"/>
                </a:solidFill>
              </a:rPr>
              <a:t>Dan </a:t>
            </a:r>
            <a:r>
              <a:rPr lang="en-GB" dirty="0" err="1" smtClean="0">
                <a:solidFill>
                  <a:srgbClr val="000080"/>
                </a:solidFill>
              </a:rPr>
              <a:t>Bolser</a:t>
            </a:r>
            <a:endParaRPr lang="en-GB" dirty="0" smtClean="0">
              <a:solidFill>
                <a:srgbClr val="000080"/>
              </a:solidFill>
            </a:endParaRPr>
          </a:p>
          <a:p>
            <a:pPr lvl="0"/>
            <a:r>
              <a:rPr lang="en-GB" dirty="0" smtClean="0">
                <a:solidFill>
                  <a:srgbClr val="000080"/>
                </a:solidFill>
              </a:rPr>
              <a:t>Guy </a:t>
            </a:r>
            <a:r>
              <a:rPr lang="en-GB" dirty="0" err="1" smtClean="0">
                <a:solidFill>
                  <a:srgbClr val="000080"/>
                </a:solidFill>
              </a:rPr>
              <a:t>Naamati</a:t>
            </a:r>
            <a:endParaRPr lang="en-GB" dirty="0">
              <a:solidFill>
                <a:srgbClr val="000080"/>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25" y="6019547"/>
            <a:ext cx="620382" cy="5854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54" y="5686146"/>
            <a:ext cx="2648334" cy="1063176"/>
          </a:xfrm>
          <a:prstGeom prst="rect">
            <a:avLst/>
          </a:prstGeom>
        </p:spPr>
      </p:pic>
      <p:sp>
        <p:nvSpPr>
          <p:cNvPr id="13" name="TextBox 12"/>
          <p:cNvSpPr txBox="1"/>
          <p:nvPr/>
        </p:nvSpPr>
        <p:spPr>
          <a:xfrm>
            <a:off x="5990357" y="4551421"/>
            <a:ext cx="1608002" cy="646331"/>
          </a:xfrm>
          <a:prstGeom prst="rect">
            <a:avLst/>
          </a:prstGeom>
          <a:noFill/>
          <a:ln>
            <a:noFill/>
          </a:ln>
        </p:spPr>
        <p:txBody>
          <a:bodyPr wrap="square" rtlCol="0">
            <a:spAutoFit/>
          </a:bodyPr>
          <a:lstStyle/>
          <a:p>
            <a:r>
              <a:rPr lang="en-US" dirty="0" smtClean="0">
                <a:solidFill>
                  <a:srgbClr val="000080"/>
                </a:solidFill>
              </a:rPr>
              <a:t>Rachel Wells</a:t>
            </a:r>
            <a:br>
              <a:rPr lang="en-US" dirty="0" smtClean="0">
                <a:solidFill>
                  <a:srgbClr val="000080"/>
                </a:solidFill>
              </a:rPr>
            </a:br>
            <a:r>
              <a:rPr lang="en-US" dirty="0" smtClean="0">
                <a:solidFill>
                  <a:srgbClr val="000080"/>
                </a:solidFill>
              </a:rPr>
              <a:t>Judith Irwin</a:t>
            </a:r>
            <a:endParaRPr lang="en-US" dirty="0">
              <a:solidFill>
                <a:srgbClr val="000080"/>
              </a:solidFill>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8749" y="4669099"/>
            <a:ext cx="1377922" cy="877559"/>
          </a:xfrm>
          <a:prstGeom prst="rect">
            <a:avLst/>
          </a:prstGeom>
        </p:spPr>
      </p:pic>
      <p:sp>
        <p:nvSpPr>
          <p:cNvPr id="15" name="Rectangle 14"/>
          <p:cNvSpPr/>
          <p:nvPr/>
        </p:nvSpPr>
        <p:spPr>
          <a:xfrm>
            <a:off x="5046218" y="741696"/>
            <a:ext cx="4572000" cy="1477328"/>
          </a:xfrm>
          <a:prstGeom prst="rect">
            <a:avLst/>
          </a:prstGeom>
        </p:spPr>
        <p:txBody>
          <a:bodyPr>
            <a:spAutoFit/>
          </a:bodyPr>
          <a:lstStyle/>
          <a:p>
            <a:pPr lvl="0"/>
            <a:r>
              <a:rPr lang="en-GB" dirty="0">
                <a:solidFill>
                  <a:srgbClr val="000080"/>
                </a:solidFill>
              </a:rPr>
              <a:t>Sarah </a:t>
            </a:r>
            <a:r>
              <a:rPr lang="en-GB" dirty="0" err="1">
                <a:solidFill>
                  <a:srgbClr val="000080"/>
                </a:solidFill>
              </a:rPr>
              <a:t>Ayling</a:t>
            </a:r>
            <a:endParaRPr lang="en-GB" dirty="0">
              <a:solidFill>
                <a:srgbClr val="000080"/>
              </a:solidFill>
            </a:endParaRPr>
          </a:p>
          <a:p>
            <a:pPr lvl="0"/>
            <a:r>
              <a:rPr lang="en-GB" dirty="0" err="1">
                <a:solidFill>
                  <a:srgbClr val="000080"/>
                </a:solidFill>
              </a:rPr>
              <a:t>Wiktor</a:t>
            </a:r>
            <a:r>
              <a:rPr lang="en-GB" dirty="0">
                <a:solidFill>
                  <a:srgbClr val="000080"/>
                </a:solidFill>
              </a:rPr>
              <a:t> </a:t>
            </a:r>
            <a:r>
              <a:rPr lang="en-GB" dirty="0" err="1">
                <a:solidFill>
                  <a:srgbClr val="000080"/>
                </a:solidFill>
              </a:rPr>
              <a:t>Jurkowski</a:t>
            </a:r>
            <a:endParaRPr lang="en-GB" dirty="0">
              <a:solidFill>
                <a:srgbClr val="000080"/>
              </a:solidFill>
            </a:endParaRPr>
          </a:p>
          <a:p>
            <a:pPr lvl="0"/>
            <a:r>
              <a:rPr lang="en-GB" dirty="0">
                <a:solidFill>
                  <a:srgbClr val="000080"/>
                </a:solidFill>
              </a:rPr>
              <a:t>Tim </a:t>
            </a:r>
            <a:r>
              <a:rPr lang="en-GB" dirty="0" err="1">
                <a:solidFill>
                  <a:srgbClr val="000080"/>
                </a:solidFill>
              </a:rPr>
              <a:t>Stitt</a:t>
            </a:r>
            <a:endParaRPr lang="en-GB" dirty="0">
              <a:solidFill>
                <a:srgbClr val="000080"/>
              </a:solidFill>
            </a:endParaRPr>
          </a:p>
          <a:p>
            <a:pPr lvl="0"/>
            <a:r>
              <a:rPr lang="en-GB" dirty="0">
                <a:solidFill>
                  <a:srgbClr val="000080"/>
                </a:solidFill>
              </a:rPr>
              <a:t>Anil </a:t>
            </a:r>
            <a:r>
              <a:rPr lang="en-GB" dirty="0" err="1" smtClean="0">
                <a:solidFill>
                  <a:srgbClr val="000080"/>
                </a:solidFill>
              </a:rPr>
              <a:t>Thanki</a:t>
            </a:r>
            <a:endParaRPr lang="en-GB" dirty="0" smtClean="0">
              <a:solidFill>
                <a:srgbClr val="000080"/>
              </a:solidFill>
            </a:endParaRPr>
          </a:p>
          <a:p>
            <a:pPr lvl="0"/>
            <a:r>
              <a:rPr lang="en-GB" dirty="0" smtClean="0">
                <a:solidFill>
                  <a:srgbClr val="000080"/>
                </a:solidFill>
              </a:rPr>
              <a:t>Robert Davey</a:t>
            </a:r>
            <a:endParaRPr lang="en-GB" dirty="0">
              <a:solidFill>
                <a:srgbClr val="000080"/>
              </a:solidFill>
            </a:endParaRPr>
          </a:p>
        </p:txBody>
      </p:sp>
      <p:sp>
        <p:nvSpPr>
          <p:cNvPr id="18" name="TextBox 17"/>
          <p:cNvSpPr txBox="1"/>
          <p:nvPr/>
        </p:nvSpPr>
        <p:spPr>
          <a:xfrm>
            <a:off x="7332218" y="2259523"/>
            <a:ext cx="2165827" cy="1477328"/>
          </a:xfrm>
          <a:prstGeom prst="rect">
            <a:avLst/>
          </a:prstGeom>
          <a:noFill/>
        </p:spPr>
        <p:txBody>
          <a:bodyPr wrap="square" rtlCol="0">
            <a:spAutoFit/>
          </a:bodyPr>
          <a:lstStyle/>
          <a:p>
            <a:r>
              <a:rPr lang="en-US" dirty="0" smtClean="0">
                <a:solidFill>
                  <a:srgbClr val="000080"/>
                </a:solidFill>
              </a:rPr>
              <a:t>Ian Bancroft</a:t>
            </a:r>
          </a:p>
          <a:p>
            <a:r>
              <a:rPr lang="en-US" dirty="0" err="1" smtClean="0">
                <a:solidFill>
                  <a:srgbClr val="000080"/>
                </a:solidFill>
              </a:rPr>
              <a:t>Lenka</a:t>
            </a:r>
            <a:r>
              <a:rPr lang="en-US" dirty="0" smtClean="0">
                <a:solidFill>
                  <a:srgbClr val="000080"/>
                </a:solidFill>
              </a:rPr>
              <a:t> </a:t>
            </a:r>
            <a:r>
              <a:rPr lang="en-US" dirty="0" err="1" smtClean="0">
                <a:solidFill>
                  <a:srgbClr val="000080"/>
                </a:solidFill>
              </a:rPr>
              <a:t>Havlickowa</a:t>
            </a:r>
            <a:endParaRPr lang="en-US" dirty="0" smtClean="0">
              <a:solidFill>
                <a:srgbClr val="000080"/>
              </a:solidFill>
            </a:endParaRPr>
          </a:p>
          <a:p>
            <a:r>
              <a:rPr lang="en-US" dirty="0" err="1" smtClean="0">
                <a:solidFill>
                  <a:srgbClr val="000080"/>
                </a:solidFill>
              </a:rPr>
              <a:t>Zhesi</a:t>
            </a:r>
            <a:r>
              <a:rPr lang="en-US" dirty="0" smtClean="0">
                <a:solidFill>
                  <a:srgbClr val="000080"/>
                </a:solidFill>
              </a:rPr>
              <a:t> He</a:t>
            </a:r>
          </a:p>
          <a:p>
            <a:r>
              <a:rPr lang="en-US" dirty="0" smtClean="0">
                <a:solidFill>
                  <a:srgbClr val="000080"/>
                </a:solidFill>
              </a:rPr>
              <a:t>Ian wood</a:t>
            </a:r>
          </a:p>
          <a:p>
            <a:r>
              <a:rPr lang="en-US" b="1" dirty="0" smtClean="0"/>
              <a:t>RIPR</a:t>
            </a:r>
            <a:endParaRPr lang="en-US" b="1"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4453" y="185759"/>
            <a:ext cx="1111954" cy="588897"/>
          </a:xfrm>
          <a:prstGeom prst="rect">
            <a:avLst/>
          </a:prstGeom>
        </p:spPr>
      </p:pic>
      <p:sp>
        <p:nvSpPr>
          <p:cNvPr id="20" name="Rectangle 19"/>
          <p:cNvSpPr/>
          <p:nvPr/>
        </p:nvSpPr>
        <p:spPr>
          <a:xfrm>
            <a:off x="6794358" y="1157194"/>
            <a:ext cx="1951496" cy="646331"/>
          </a:xfrm>
          <a:prstGeom prst="rect">
            <a:avLst/>
          </a:prstGeom>
        </p:spPr>
        <p:txBody>
          <a:bodyPr wrap="none">
            <a:spAutoFit/>
          </a:bodyPr>
          <a:lstStyle/>
          <a:p>
            <a:pPr lvl="0"/>
            <a:r>
              <a:rPr lang="en-GB" dirty="0" smtClean="0">
                <a:solidFill>
                  <a:srgbClr val="000080"/>
                </a:solidFill>
              </a:rPr>
              <a:t>Erik </a:t>
            </a:r>
            <a:r>
              <a:rPr lang="en-GB" smtClean="0">
                <a:solidFill>
                  <a:srgbClr val="000080"/>
                </a:solidFill>
              </a:rPr>
              <a:t>Van den Bergh</a:t>
            </a:r>
            <a:endParaRPr lang="en-GB" dirty="0" smtClean="0">
              <a:solidFill>
                <a:srgbClr val="000080"/>
              </a:solidFill>
            </a:endParaRPr>
          </a:p>
          <a:p>
            <a:pPr lvl="0"/>
            <a:r>
              <a:rPr lang="en-GB" dirty="0" smtClean="0">
                <a:solidFill>
                  <a:srgbClr val="000080"/>
                </a:solidFill>
              </a:rPr>
              <a:t>Ramona Walls</a:t>
            </a:r>
            <a:endParaRPr lang="en-GB" dirty="0">
              <a:solidFill>
                <a:srgbClr val="000080"/>
              </a:solidFill>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663" y="640942"/>
            <a:ext cx="1751186" cy="435868"/>
          </a:xfrm>
          <a:prstGeom prst="rect">
            <a:avLst/>
          </a:prstGeom>
        </p:spPr>
      </p:pic>
    </p:spTree>
    <p:extLst>
      <p:ext uri="{BB962C8B-B14F-4D97-AF65-F5344CB8AC3E}">
        <p14:creationId xmlns:p14="http://schemas.microsoft.com/office/powerpoint/2010/main" val="41561300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Curation, Plant Phenotyping</a:t>
            </a:r>
            <a:endParaRPr lang="en-GB" dirty="0"/>
          </a:p>
        </p:txBody>
      </p:sp>
      <p:sp>
        <p:nvSpPr>
          <p:cNvPr id="3" name="Text Placeholder 2"/>
          <p:cNvSpPr>
            <a:spLocks noGrp="1"/>
          </p:cNvSpPr>
          <p:nvPr>
            <p:ph type="body" sz="quarter" idx="12"/>
          </p:nvPr>
        </p:nvSpPr>
        <p:spPr/>
        <p:txBody>
          <a:bodyPr/>
          <a:lstStyle/>
          <a:p>
            <a:r>
              <a:rPr lang="en-GB" dirty="0" smtClean="0">
                <a:hlinkClick r:id="rId2"/>
              </a:rPr>
              <a:t>Annemarie.Eckes@earlham.ac.uk</a:t>
            </a:r>
            <a:r>
              <a:rPr lang="en-GB" dirty="0" smtClean="0"/>
              <a:t>	</a:t>
            </a:r>
            <a:endParaRPr lang="en-GB" dirty="0"/>
          </a:p>
        </p:txBody>
      </p:sp>
      <p:sp>
        <p:nvSpPr>
          <p:cNvPr id="5" name="Text Placeholder 4"/>
          <p:cNvSpPr>
            <a:spLocks noGrp="1"/>
          </p:cNvSpPr>
          <p:nvPr>
            <p:ph type="body" sz="quarter" idx="10"/>
          </p:nvPr>
        </p:nvSpPr>
        <p:spPr/>
        <p:txBody>
          <a:bodyPr/>
          <a:lstStyle/>
          <a:p>
            <a:r>
              <a:rPr lang="en-GB" dirty="0" smtClean="0"/>
              <a:t>Annemarie Eckes	</a:t>
            </a:r>
            <a:endParaRPr lang="en-GB" dirty="0"/>
          </a:p>
        </p:txBody>
      </p:sp>
      <p:sp>
        <p:nvSpPr>
          <p:cNvPr id="6" name="Text Placeholder 5"/>
          <p:cNvSpPr>
            <a:spLocks noGrp="1"/>
          </p:cNvSpPr>
          <p:nvPr>
            <p:ph type="body" sz="quarter" idx="14"/>
          </p:nvPr>
        </p:nvSpPr>
        <p:spPr/>
        <p:txBody>
          <a:bodyPr/>
          <a:lstStyle/>
          <a:p>
            <a:r>
              <a:rPr lang="en-GB" dirty="0" smtClean="0"/>
              <a:t>@</a:t>
            </a:r>
            <a:r>
              <a:rPr lang="en-GB" dirty="0" err="1" smtClean="0"/>
              <a:t>BrassicaPortal</a:t>
            </a:r>
            <a:endParaRPr lang="en-GB" dirty="0"/>
          </a:p>
        </p:txBody>
      </p:sp>
    </p:spTree>
    <p:extLst>
      <p:ext uri="{BB962C8B-B14F-4D97-AF65-F5344CB8AC3E}">
        <p14:creationId xmlns:p14="http://schemas.microsoft.com/office/powerpoint/2010/main" val="2620519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490403" y="3091741"/>
            <a:ext cx="2089807" cy="757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grpSp>
        <p:nvGrpSpPr>
          <p:cNvPr id="11" name="Group 10"/>
          <p:cNvGrpSpPr/>
          <p:nvPr/>
        </p:nvGrpSpPr>
        <p:grpSpPr>
          <a:xfrm>
            <a:off x="3588013" y="1141383"/>
            <a:ext cx="1774912" cy="1555524"/>
            <a:chOff x="3683011" y="-194983"/>
            <a:chExt cx="2069800" cy="1962821"/>
          </a:xfrm>
        </p:grpSpPr>
        <p:sp>
          <p:nvSpPr>
            <p:cNvPr id="45" name="Oval 44"/>
            <p:cNvSpPr/>
            <p:nvPr/>
          </p:nvSpPr>
          <p:spPr>
            <a:xfrm>
              <a:off x="3683011" y="-194983"/>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6" name="Oval 4"/>
            <p:cNvSpPr/>
            <p:nvPr/>
          </p:nvSpPr>
          <p:spPr>
            <a:xfrm>
              <a:off x="3986126" y="924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Research</a:t>
              </a:r>
              <a:r>
                <a:rPr lang="en-US" sz="2000" kern="1200" baseline="0" dirty="0" smtClean="0"/>
                <a:t> question</a:t>
              </a:r>
            </a:p>
          </p:txBody>
        </p:sp>
      </p:grpSp>
      <p:grpSp>
        <p:nvGrpSpPr>
          <p:cNvPr id="13" name="Group 12"/>
          <p:cNvGrpSpPr/>
          <p:nvPr/>
        </p:nvGrpSpPr>
        <p:grpSpPr>
          <a:xfrm>
            <a:off x="5217370" y="1895690"/>
            <a:ext cx="1774912" cy="1555524"/>
            <a:chOff x="5724510" y="712127"/>
            <a:chExt cx="2069800" cy="1962821"/>
          </a:xfrm>
        </p:grpSpPr>
        <p:sp>
          <p:nvSpPr>
            <p:cNvPr id="41" name="Oval 40"/>
            <p:cNvSpPr/>
            <p:nvPr/>
          </p:nvSpPr>
          <p:spPr>
            <a:xfrm>
              <a:off x="5724510" y="71212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2" name="Oval 8"/>
            <p:cNvSpPr/>
            <p:nvPr/>
          </p:nvSpPr>
          <p:spPr>
            <a:xfrm>
              <a:off x="6027625" y="99957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Study</a:t>
              </a:r>
              <a:r>
                <a:rPr lang="en-US" sz="2000" kern="1200" baseline="0" dirty="0" smtClean="0"/>
                <a:t> design</a:t>
              </a:r>
              <a:endParaRPr lang="en-US" sz="2000" kern="1200" dirty="0"/>
            </a:p>
          </p:txBody>
        </p:sp>
      </p:grpSp>
      <p:grpSp>
        <p:nvGrpSpPr>
          <p:cNvPr id="15" name="Group 14"/>
          <p:cNvGrpSpPr/>
          <p:nvPr/>
        </p:nvGrpSpPr>
        <p:grpSpPr>
          <a:xfrm>
            <a:off x="5183878" y="3497574"/>
            <a:ext cx="1774912" cy="1555524"/>
            <a:chOff x="5724511" y="2893831"/>
            <a:chExt cx="2069800" cy="1962821"/>
          </a:xfrm>
        </p:grpSpPr>
        <p:sp>
          <p:nvSpPr>
            <p:cNvPr id="37" name="Oval 36"/>
            <p:cNvSpPr/>
            <p:nvPr/>
          </p:nvSpPr>
          <p:spPr>
            <a:xfrm>
              <a:off x="5724511" y="2893831"/>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Oval 12"/>
            <p:cNvSpPr/>
            <p:nvPr/>
          </p:nvSpPr>
          <p:spPr>
            <a:xfrm>
              <a:off x="6027626" y="3181279"/>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collection</a:t>
              </a:r>
              <a:endParaRPr lang="en-US" sz="2000" kern="1200" dirty="0"/>
            </a:p>
          </p:txBody>
        </p:sp>
      </p:grpSp>
      <p:grpSp>
        <p:nvGrpSpPr>
          <p:cNvPr id="17" name="Group 16"/>
          <p:cNvGrpSpPr/>
          <p:nvPr/>
        </p:nvGrpSpPr>
        <p:grpSpPr>
          <a:xfrm>
            <a:off x="3662760" y="4356552"/>
            <a:ext cx="1774912" cy="1555524"/>
            <a:chOff x="3682998" y="4072517"/>
            <a:chExt cx="2069800" cy="1962821"/>
          </a:xfrm>
        </p:grpSpPr>
        <p:sp>
          <p:nvSpPr>
            <p:cNvPr id="33" name="Oval 32"/>
            <p:cNvSpPr/>
            <p:nvPr/>
          </p:nvSpPr>
          <p:spPr>
            <a:xfrm>
              <a:off x="3682998" y="4072517"/>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Oval 16"/>
            <p:cNvSpPr/>
            <p:nvPr/>
          </p:nvSpPr>
          <p:spPr>
            <a:xfrm>
              <a:off x="3986113" y="4359965"/>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submission</a:t>
              </a:r>
              <a:endParaRPr lang="en-US" sz="2000" kern="1200" dirty="0"/>
            </a:p>
          </p:txBody>
        </p:sp>
      </p:grpSp>
      <p:grpSp>
        <p:nvGrpSpPr>
          <p:cNvPr id="19" name="Group 18"/>
          <p:cNvGrpSpPr/>
          <p:nvPr/>
        </p:nvGrpSpPr>
        <p:grpSpPr>
          <a:xfrm>
            <a:off x="2063326" y="3578790"/>
            <a:ext cx="1774912" cy="1555524"/>
            <a:chOff x="1641503" y="2893850"/>
            <a:chExt cx="2069800" cy="1962821"/>
          </a:xfrm>
        </p:grpSpPr>
        <p:sp>
          <p:nvSpPr>
            <p:cNvPr id="29" name="Oval 28"/>
            <p:cNvSpPr/>
            <p:nvPr/>
          </p:nvSpPr>
          <p:spPr>
            <a:xfrm>
              <a:off x="1641503" y="289385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Oval 20"/>
            <p:cNvSpPr/>
            <p:nvPr/>
          </p:nvSpPr>
          <p:spPr>
            <a:xfrm>
              <a:off x="1944618" y="3181298"/>
              <a:ext cx="1463570" cy="13879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Data analysis</a:t>
              </a:r>
              <a:endParaRPr lang="en-US" sz="2000" kern="1200" dirty="0"/>
            </a:p>
          </p:txBody>
        </p:sp>
      </p:grpSp>
      <p:sp>
        <p:nvSpPr>
          <p:cNvPr id="28" name="Right Arrow 22"/>
          <p:cNvSpPr/>
          <p:nvPr/>
        </p:nvSpPr>
        <p:spPr>
          <a:xfrm rot="5399994">
            <a:off x="1779561" y="3256003"/>
            <a:ext cx="251678" cy="97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nvGrpSpPr>
          <p:cNvPr id="21" name="Group 20"/>
          <p:cNvGrpSpPr/>
          <p:nvPr/>
        </p:nvGrpSpPr>
        <p:grpSpPr>
          <a:xfrm>
            <a:off x="1982823" y="1970894"/>
            <a:ext cx="1843246" cy="1555524"/>
            <a:chOff x="1605302" y="712120"/>
            <a:chExt cx="2149487" cy="1962821"/>
          </a:xfrm>
        </p:grpSpPr>
        <p:sp>
          <p:nvSpPr>
            <p:cNvPr id="25" name="Oval 24"/>
            <p:cNvSpPr/>
            <p:nvPr/>
          </p:nvSpPr>
          <p:spPr>
            <a:xfrm>
              <a:off x="1641499" y="712120"/>
              <a:ext cx="2069800" cy="1962821"/>
            </a:xfrm>
            <a:prstGeom prst="ellipse">
              <a:avLst/>
            </a:prstGeom>
            <a:solidFill>
              <a:srgbClr val="4E8F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Oval 24"/>
            <p:cNvSpPr/>
            <p:nvPr/>
          </p:nvSpPr>
          <p:spPr>
            <a:xfrm>
              <a:off x="1605302" y="831954"/>
              <a:ext cx="2149487" cy="16628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000" kern="1200" dirty="0" smtClean="0"/>
                <a:t>Finding communication</a:t>
              </a:r>
              <a:endParaRPr lang="en-US" sz="2000" kern="1200" dirty="0"/>
            </a:p>
          </p:txBody>
        </p:sp>
      </p:grpSp>
      <p:grpSp>
        <p:nvGrpSpPr>
          <p:cNvPr id="22" name="Group 21"/>
          <p:cNvGrpSpPr/>
          <p:nvPr/>
        </p:nvGrpSpPr>
        <p:grpSpPr>
          <a:xfrm>
            <a:off x="3341174" y="1755895"/>
            <a:ext cx="298459" cy="475099"/>
            <a:chOff x="3646148" y="976195"/>
            <a:chExt cx="96996" cy="529796"/>
          </a:xfrm>
        </p:grpSpPr>
        <p:sp>
          <p:nvSpPr>
            <p:cNvPr id="23" name="Right Arrow 22"/>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4"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47" name="Group 46"/>
          <p:cNvGrpSpPr/>
          <p:nvPr/>
        </p:nvGrpSpPr>
        <p:grpSpPr>
          <a:xfrm rot="17907345">
            <a:off x="2442294" y="3347252"/>
            <a:ext cx="383645" cy="493889"/>
            <a:chOff x="3646148" y="976195"/>
            <a:chExt cx="96996" cy="529796"/>
          </a:xfrm>
        </p:grpSpPr>
        <p:sp>
          <p:nvSpPr>
            <p:cNvPr id="48" name="Right Arrow 47"/>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50" name="Group 49"/>
          <p:cNvGrpSpPr/>
          <p:nvPr/>
        </p:nvGrpSpPr>
        <p:grpSpPr>
          <a:xfrm rot="6490173">
            <a:off x="6136865" y="3254350"/>
            <a:ext cx="413902" cy="475099"/>
            <a:chOff x="3646148" y="976195"/>
            <a:chExt cx="96996" cy="529796"/>
          </a:xfrm>
        </p:grpSpPr>
        <p:sp>
          <p:nvSpPr>
            <p:cNvPr id="51" name="Right Arrow 50"/>
            <p:cNvSpPr/>
            <p:nvPr/>
          </p:nvSpPr>
          <p:spPr>
            <a:xfrm rot="20162581">
              <a:off x="3646148" y="976195"/>
              <a:ext cx="96996"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2" name="Right Arrow 26"/>
            <p:cNvSpPr/>
            <p:nvPr/>
          </p:nvSpPr>
          <p:spPr>
            <a:xfrm rot="20162581">
              <a:off x="3647401" y="1088062"/>
              <a:ext cx="6789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2" name="Group 11"/>
          <p:cNvGrpSpPr/>
          <p:nvPr/>
        </p:nvGrpSpPr>
        <p:grpSpPr>
          <a:xfrm>
            <a:off x="5238989" y="1924848"/>
            <a:ext cx="298452" cy="475099"/>
            <a:chOff x="5687656" y="973969"/>
            <a:chExt cx="96992" cy="529796"/>
          </a:xfrm>
        </p:grpSpPr>
        <p:sp>
          <p:nvSpPr>
            <p:cNvPr id="43" name="Right Arrow 42"/>
            <p:cNvSpPr/>
            <p:nvPr/>
          </p:nvSpPr>
          <p:spPr>
            <a:xfrm rot="1437437">
              <a:off x="5687656" y="973969"/>
              <a:ext cx="96992"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4" name="Right Arrow 6"/>
            <p:cNvSpPr/>
            <p:nvPr/>
          </p:nvSpPr>
          <p:spPr>
            <a:xfrm rot="1437437">
              <a:off x="5688909" y="1074020"/>
              <a:ext cx="67894"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6" name="Group 15"/>
          <p:cNvGrpSpPr/>
          <p:nvPr/>
        </p:nvGrpSpPr>
        <p:grpSpPr>
          <a:xfrm>
            <a:off x="5347302" y="4852000"/>
            <a:ext cx="456193" cy="494915"/>
            <a:chOff x="5659040" y="4197317"/>
            <a:chExt cx="167438" cy="529796"/>
          </a:xfrm>
        </p:grpSpPr>
        <p:sp>
          <p:nvSpPr>
            <p:cNvPr id="35" name="Right Arrow 34"/>
            <p:cNvSpPr/>
            <p:nvPr/>
          </p:nvSpPr>
          <p:spPr>
            <a:xfrm rot="8999977">
              <a:off x="5659040" y="4197317"/>
              <a:ext cx="167438"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6" name="Right Arrow 14"/>
            <p:cNvSpPr/>
            <p:nvPr/>
          </p:nvSpPr>
          <p:spPr>
            <a:xfrm rot="19799977">
              <a:off x="5705906" y="4290718"/>
              <a:ext cx="117207"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grpSp>
        <p:nvGrpSpPr>
          <p:cNvPr id="18" name="Group 17"/>
          <p:cNvGrpSpPr/>
          <p:nvPr/>
        </p:nvGrpSpPr>
        <p:grpSpPr>
          <a:xfrm>
            <a:off x="3293809" y="4885816"/>
            <a:ext cx="441327" cy="586946"/>
            <a:chOff x="3617542" y="4202065"/>
            <a:chExt cx="167425" cy="529796"/>
          </a:xfrm>
        </p:grpSpPr>
        <p:sp>
          <p:nvSpPr>
            <p:cNvPr id="31" name="Right Arrow 30"/>
            <p:cNvSpPr/>
            <p:nvPr/>
          </p:nvSpPr>
          <p:spPr>
            <a:xfrm rot="12600011">
              <a:off x="3617542" y="4202065"/>
              <a:ext cx="167425" cy="529796"/>
            </a:xfrm>
            <a:prstGeom prst="rightArrow">
              <a:avLst>
                <a:gd name="adj1" fmla="val 60000"/>
                <a:gd name="adj2" fmla="val 50000"/>
              </a:avLst>
            </a:prstGeom>
            <a:solidFill>
              <a:srgbClr val="FFFC00"/>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2" name="Right Arrow 18"/>
            <p:cNvSpPr/>
            <p:nvPr/>
          </p:nvSpPr>
          <p:spPr>
            <a:xfrm rot="23400011">
              <a:off x="3664404" y="4320581"/>
              <a:ext cx="117198" cy="317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p:txBody>
        </p:sp>
      </p:grpSp>
      <p:cxnSp>
        <p:nvCxnSpPr>
          <p:cNvPr id="53" name="Straight Arrow Connector 52"/>
          <p:cNvCxnSpPr/>
          <p:nvPr/>
        </p:nvCxnSpPr>
        <p:spPr>
          <a:xfrm>
            <a:off x="2643759" y="1641831"/>
            <a:ext cx="563694" cy="1114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298726" y="1367159"/>
            <a:ext cx="2156931" cy="646331"/>
          </a:xfrm>
          <a:prstGeom prst="rect">
            <a:avLst/>
          </a:prstGeom>
          <a:noFill/>
        </p:spPr>
        <p:txBody>
          <a:bodyPr wrap="square" rtlCol="0">
            <a:spAutoFit/>
          </a:bodyPr>
          <a:lstStyle/>
          <a:p>
            <a:r>
              <a:rPr lang="en-US" dirty="0" smtClean="0"/>
              <a:t>Meta analysis of data content</a:t>
            </a:r>
            <a:endParaRPr lang="en-US" dirty="0"/>
          </a:p>
        </p:txBody>
      </p:sp>
      <p:cxnSp>
        <p:nvCxnSpPr>
          <p:cNvPr id="55" name="Straight Arrow Connector 54"/>
          <p:cNvCxnSpPr/>
          <p:nvPr/>
        </p:nvCxnSpPr>
        <p:spPr>
          <a:xfrm flipH="1">
            <a:off x="7057818" y="2316858"/>
            <a:ext cx="340963" cy="3190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398781" y="2057878"/>
            <a:ext cx="1890794" cy="646331"/>
          </a:xfrm>
          <a:prstGeom prst="rect">
            <a:avLst/>
          </a:prstGeom>
          <a:noFill/>
        </p:spPr>
        <p:txBody>
          <a:bodyPr wrap="square" rtlCol="0">
            <a:spAutoFit/>
          </a:bodyPr>
          <a:lstStyle/>
          <a:p>
            <a:r>
              <a:rPr lang="en-US" dirty="0" smtClean="0"/>
              <a:t>Get inspired by </a:t>
            </a:r>
            <a:r>
              <a:rPr lang="en-US" smtClean="0"/>
              <a:t>existing studies</a:t>
            </a:r>
            <a:endParaRPr lang="en-US"/>
          </a:p>
        </p:txBody>
      </p:sp>
      <p:sp>
        <p:nvSpPr>
          <p:cNvPr id="57" name="TextBox 56"/>
          <p:cNvSpPr txBox="1"/>
          <p:nvPr/>
        </p:nvSpPr>
        <p:spPr>
          <a:xfrm>
            <a:off x="6815260" y="3204633"/>
            <a:ext cx="2030277" cy="1200329"/>
          </a:xfrm>
          <a:prstGeom prst="rect">
            <a:avLst/>
          </a:prstGeom>
          <a:noFill/>
        </p:spPr>
        <p:txBody>
          <a:bodyPr wrap="square" rtlCol="0">
            <a:spAutoFit/>
          </a:bodyPr>
          <a:lstStyle/>
          <a:p>
            <a:r>
              <a:rPr lang="en-US" dirty="0" smtClean="0"/>
              <a:t>Define and submit the traits</a:t>
            </a:r>
          </a:p>
          <a:p>
            <a:r>
              <a:rPr lang="en-US" dirty="0" smtClean="0"/>
              <a:t> ( new Ontology terms)</a:t>
            </a:r>
            <a:endParaRPr lang="en-US" dirty="0"/>
          </a:p>
        </p:txBody>
      </p:sp>
      <p:cxnSp>
        <p:nvCxnSpPr>
          <p:cNvPr id="58" name="Straight Arrow Connector 57"/>
          <p:cNvCxnSpPr/>
          <p:nvPr/>
        </p:nvCxnSpPr>
        <p:spPr>
          <a:xfrm flipH="1" flipV="1">
            <a:off x="6863613" y="2866397"/>
            <a:ext cx="695541" cy="2775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847174" y="5296144"/>
            <a:ext cx="2154264" cy="646331"/>
          </a:xfrm>
          <a:prstGeom prst="rect">
            <a:avLst/>
          </a:prstGeom>
          <a:noFill/>
        </p:spPr>
        <p:txBody>
          <a:bodyPr wrap="square" rtlCol="0">
            <a:spAutoFit/>
          </a:bodyPr>
          <a:lstStyle/>
          <a:p>
            <a:r>
              <a:rPr lang="en-US" dirty="0" smtClean="0"/>
              <a:t>Have metadata and trait data ready</a:t>
            </a:r>
            <a:endParaRPr lang="en-US" dirty="0"/>
          </a:p>
        </p:txBody>
      </p:sp>
      <p:cxnSp>
        <p:nvCxnSpPr>
          <p:cNvPr id="60" name="Straight Arrow Connector 59"/>
          <p:cNvCxnSpPr/>
          <p:nvPr/>
        </p:nvCxnSpPr>
        <p:spPr>
          <a:xfrm flipH="1" flipV="1">
            <a:off x="5357687" y="5385466"/>
            <a:ext cx="480447" cy="2338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021980" y="5055070"/>
            <a:ext cx="2397717" cy="1477328"/>
          </a:xfrm>
          <a:prstGeom prst="rect">
            <a:avLst/>
          </a:prstGeom>
          <a:noFill/>
        </p:spPr>
        <p:txBody>
          <a:bodyPr wrap="square" rtlCol="0">
            <a:spAutoFit/>
          </a:bodyPr>
          <a:lstStyle/>
          <a:p>
            <a:r>
              <a:rPr lang="en-US" dirty="0" smtClean="0"/>
              <a:t>Perform on-the-fly statistical analysis of phenotypic raw data and compare with existing studies</a:t>
            </a:r>
            <a:endParaRPr lang="en-US" dirty="0"/>
          </a:p>
        </p:txBody>
      </p:sp>
      <p:sp>
        <p:nvSpPr>
          <p:cNvPr id="62" name="TextBox 61"/>
          <p:cNvSpPr txBox="1"/>
          <p:nvPr/>
        </p:nvSpPr>
        <p:spPr>
          <a:xfrm>
            <a:off x="157824" y="2830027"/>
            <a:ext cx="1859797" cy="1754326"/>
          </a:xfrm>
          <a:prstGeom prst="rect">
            <a:avLst/>
          </a:prstGeom>
          <a:noFill/>
        </p:spPr>
        <p:txBody>
          <a:bodyPr wrap="square" rtlCol="0">
            <a:spAutoFit/>
          </a:bodyPr>
          <a:lstStyle/>
          <a:p>
            <a:r>
              <a:rPr lang="en-US" dirty="0" smtClean="0"/>
              <a:t>Perform associative analysis with cross-linked genotypic information</a:t>
            </a:r>
            <a:endParaRPr lang="en-US" dirty="0"/>
          </a:p>
        </p:txBody>
      </p:sp>
      <p:cxnSp>
        <p:nvCxnSpPr>
          <p:cNvPr id="63" name="Straight Arrow Connector 62"/>
          <p:cNvCxnSpPr/>
          <p:nvPr/>
        </p:nvCxnSpPr>
        <p:spPr>
          <a:xfrm flipH="1">
            <a:off x="5214001" y="1497575"/>
            <a:ext cx="682665" cy="1894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104826" y="951078"/>
            <a:ext cx="2107768" cy="646331"/>
          </a:xfrm>
          <a:prstGeom prst="rect">
            <a:avLst/>
          </a:prstGeom>
          <a:noFill/>
        </p:spPr>
        <p:txBody>
          <a:bodyPr wrap="square" rtlCol="0">
            <a:spAutoFit/>
          </a:bodyPr>
          <a:lstStyle/>
          <a:p>
            <a:r>
              <a:rPr lang="en-US" dirty="0" smtClean="0"/>
              <a:t>Identify pot. collaborators</a:t>
            </a:r>
            <a:endParaRPr lang="en-US" dirty="0"/>
          </a:p>
        </p:txBody>
      </p:sp>
      <p:cxnSp>
        <p:nvCxnSpPr>
          <p:cNvPr id="68" name="Straight Arrow Connector 67"/>
          <p:cNvCxnSpPr/>
          <p:nvPr/>
        </p:nvCxnSpPr>
        <p:spPr>
          <a:xfrm flipV="1">
            <a:off x="1535614" y="4707365"/>
            <a:ext cx="563694" cy="36466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535614" y="4356615"/>
            <a:ext cx="32590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p:nvPr>
        </p:nvSpPr>
        <p:spPr>
          <a:xfrm>
            <a:off x="405880" y="188640"/>
            <a:ext cx="8352928" cy="1143000"/>
          </a:xfrm>
        </p:spPr>
        <p:txBody>
          <a:bodyPr/>
          <a:lstStyle/>
          <a:p>
            <a:r>
              <a:rPr lang="en-GB" dirty="0" smtClean="0"/>
              <a:t>The Brassica Information Portal in the Research Cycle</a:t>
            </a:r>
            <a:endParaRPr lang="en-GB" dirty="0"/>
          </a:p>
        </p:txBody>
      </p:sp>
    </p:spTree>
    <p:extLst>
      <p:ext uri="{BB962C8B-B14F-4D97-AF65-F5344CB8AC3E}">
        <p14:creationId xmlns:p14="http://schemas.microsoft.com/office/powerpoint/2010/main" val="8427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1" grpId="0"/>
      <p:bldP spid="62"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0" y="-114210"/>
            <a:ext cx="8352928" cy="1143000"/>
          </a:xfrm>
        </p:spPr>
        <p:txBody>
          <a:bodyPr/>
          <a:lstStyle/>
          <a:p>
            <a:r>
              <a:rPr lang="en-GB" dirty="0" smtClean="0"/>
              <a:t/>
            </a:r>
            <a:br>
              <a:rPr lang="en-GB" dirty="0" smtClean="0"/>
            </a:br>
            <a:r>
              <a:rPr lang="en-GB" dirty="0" smtClean="0"/>
              <a:t>                           in the media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6132444"/>
            <a:ext cx="2066022" cy="563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364745"/>
            <a:ext cx="2066022" cy="5638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53516">
            <a:off x="6528787" y="1157112"/>
            <a:ext cx="2524273" cy="3737184"/>
          </a:xfrm>
          <a:prstGeom prst="rect">
            <a:avLst/>
          </a:prstGeom>
        </p:spPr>
      </p:pic>
      <p:pic>
        <p:nvPicPr>
          <p:cNvPr id="11"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60652">
            <a:off x="588481" y="74466"/>
            <a:ext cx="3273522" cy="3060809"/>
          </a:xfr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077" y="1359118"/>
            <a:ext cx="3126118" cy="29164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2185">
            <a:off x="4523282" y="3955857"/>
            <a:ext cx="2547701" cy="2048111"/>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3319" y="3138696"/>
            <a:ext cx="3064390" cy="1699426"/>
          </a:xfrm>
          <a:prstGeom prst="rect">
            <a:avLst/>
          </a:prstGeom>
          <a:ln>
            <a:solidFill>
              <a:schemeClr val="tx1"/>
            </a:solidFill>
          </a:ln>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66" y="3241121"/>
            <a:ext cx="3799208" cy="1949159"/>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63263">
            <a:off x="2073384" y="4174527"/>
            <a:ext cx="2123996" cy="2473110"/>
          </a:xfrm>
          <a:prstGeom prst="rect">
            <a:avLst/>
          </a:prstGeom>
        </p:spPr>
      </p:pic>
    </p:spTree>
    <p:extLst>
      <p:ext uri="{BB962C8B-B14F-4D97-AF65-F5344CB8AC3E}">
        <p14:creationId xmlns:p14="http://schemas.microsoft.com/office/powerpoint/2010/main" val="409769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Standardisation</a:t>
            </a:r>
            <a:r>
              <a:rPr lang="en-US" dirty="0" smtClean="0"/>
              <a:t> and integration efforts</a:t>
            </a:r>
            <a:endParaRPr lang="en-US" dirty="0"/>
          </a:p>
        </p:txBody>
      </p:sp>
      <p:sp>
        <p:nvSpPr>
          <p:cNvPr id="4" name="Content Placeholder 3"/>
          <p:cNvSpPr>
            <a:spLocks noGrp="1"/>
          </p:cNvSpPr>
          <p:nvPr>
            <p:ph idx="10"/>
          </p:nvPr>
        </p:nvSpPr>
        <p:spPr>
          <a:xfrm>
            <a:off x="372054" y="944143"/>
            <a:ext cx="8352928" cy="1080120"/>
          </a:xfrm>
        </p:spPr>
        <p:txBody>
          <a:bodyPr/>
          <a:lstStyle/>
          <a:p>
            <a:r>
              <a:rPr lang="en-US" dirty="0" smtClean="0"/>
              <a:t>BRATO- Brassica Trait Ontology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533" y="3163973"/>
            <a:ext cx="3923928" cy="2686441"/>
          </a:xfrm>
          <a:prstGeom prst="rect">
            <a:avLst/>
          </a:prstGeom>
        </p:spPr>
      </p:pic>
      <p:sp>
        <p:nvSpPr>
          <p:cNvPr id="8" name="TextBox 7"/>
          <p:cNvSpPr txBox="1"/>
          <p:nvPr/>
        </p:nvSpPr>
        <p:spPr>
          <a:xfrm>
            <a:off x="550523" y="5628167"/>
            <a:ext cx="3816424" cy="369332"/>
          </a:xfrm>
          <a:prstGeom prst="rect">
            <a:avLst/>
          </a:prstGeom>
          <a:noFill/>
        </p:spPr>
        <p:txBody>
          <a:bodyPr wrap="square" rtlCol="0">
            <a:spAutoFit/>
          </a:bodyPr>
          <a:lstStyle/>
          <a:p>
            <a:r>
              <a:rPr lang="en-US" dirty="0" smtClean="0"/>
              <a:t>167 Traits defined </a:t>
            </a:r>
            <a:r>
              <a:rPr lang="mr-IN" dirty="0" smtClean="0"/>
              <a:t>–</a:t>
            </a:r>
            <a:r>
              <a:rPr lang="en-US" dirty="0" smtClean="0"/>
              <a:t> any more traits ??</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291" y="1722299"/>
            <a:ext cx="2705100" cy="10033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82" y="1659650"/>
            <a:ext cx="4927019" cy="138928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46" y="3317197"/>
            <a:ext cx="4889655" cy="2140727"/>
          </a:xfrm>
          <a:prstGeom prst="rect">
            <a:avLst/>
          </a:prstGeom>
        </p:spPr>
      </p:pic>
      <p:sp>
        <p:nvSpPr>
          <p:cNvPr id="11" name="Down Arrow 10"/>
          <p:cNvSpPr/>
          <p:nvPr/>
        </p:nvSpPr>
        <p:spPr>
          <a:xfrm>
            <a:off x="477306" y="2946952"/>
            <a:ext cx="471816" cy="511444"/>
          </a:xfrm>
          <a:prstGeom prst="downArrow">
            <a:avLst/>
          </a:prstGeom>
          <a:solidFill>
            <a:srgbClr val="FFFF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rot="20180213">
            <a:off x="2018875" y="3037330"/>
            <a:ext cx="334668" cy="452386"/>
          </a:xfrm>
          <a:prstGeom prst="downArrow">
            <a:avLst/>
          </a:prstGeom>
          <a:solidFill>
            <a:schemeClr val="accent6">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3409771" y="2951744"/>
            <a:ext cx="340962" cy="511444"/>
          </a:xfrm>
          <a:prstGeom prst="downArrow">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rot="13317652" flipH="1" flipV="1">
            <a:off x="4608914" y="2937542"/>
            <a:ext cx="348464" cy="554966"/>
          </a:xfrm>
          <a:prstGeom prst="downArrow">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476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Standardisation</a:t>
            </a:r>
            <a:r>
              <a:rPr lang="en-US" dirty="0" smtClean="0"/>
              <a:t> and integration efforts</a:t>
            </a:r>
            <a:endParaRPr lang="en-US" dirty="0"/>
          </a:p>
        </p:txBody>
      </p:sp>
      <p:sp>
        <p:nvSpPr>
          <p:cNvPr id="4" name="Content Placeholder 3"/>
          <p:cNvSpPr>
            <a:spLocks noGrp="1"/>
          </p:cNvSpPr>
          <p:nvPr>
            <p:ph idx="10"/>
          </p:nvPr>
        </p:nvSpPr>
        <p:spPr>
          <a:xfrm>
            <a:off x="372054" y="944143"/>
            <a:ext cx="8352928" cy="1080120"/>
          </a:xfrm>
        </p:spPr>
        <p:txBody>
          <a:bodyPr/>
          <a:lstStyle/>
          <a:p>
            <a:r>
              <a:rPr lang="en-US" dirty="0"/>
              <a:t>Carlos- mention MIAPPE , </a:t>
            </a:r>
            <a:r>
              <a:rPr lang="en-US" dirty="0" err="1"/>
              <a:t>BRApi</a:t>
            </a:r>
            <a:r>
              <a:rPr lang="en-US" dirty="0"/>
              <a:t> </a:t>
            </a:r>
          </a:p>
        </p:txBody>
      </p:sp>
    </p:spTree>
    <p:extLst>
      <p:ext uri="{BB962C8B-B14F-4D97-AF65-F5344CB8AC3E}">
        <p14:creationId xmlns:p14="http://schemas.microsoft.com/office/powerpoint/2010/main" val="212674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 integration with </a:t>
            </a:r>
            <a:r>
              <a:rPr lang="en-US" dirty="0" err="1" smtClean="0"/>
              <a:t>CyVerse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3688" y="2348880"/>
            <a:ext cx="5363773" cy="3449564"/>
          </a:xfrm>
        </p:spPr>
      </p:pic>
      <p:sp>
        <p:nvSpPr>
          <p:cNvPr id="4" name="Content Placeholder 3"/>
          <p:cNvSpPr>
            <a:spLocks noGrp="1"/>
          </p:cNvSpPr>
          <p:nvPr>
            <p:ph idx="10"/>
          </p:nvPr>
        </p:nvSpPr>
        <p:spPr>
          <a:xfrm>
            <a:off x="405880" y="1052736"/>
            <a:ext cx="8352928" cy="1080120"/>
          </a:xfrm>
        </p:spPr>
        <p:txBody>
          <a:bodyPr/>
          <a:lstStyle/>
          <a:p>
            <a:r>
              <a:rPr lang="en-US" dirty="0"/>
              <a:t>http://</a:t>
            </a:r>
            <a:r>
              <a:rPr lang="en-US" dirty="0" err="1"/>
              <a:t>cyverseuk.org</a:t>
            </a:r>
            <a:r>
              <a:rPr lang="en-US" dirty="0"/>
              <a:t>/applications/by-</a:t>
            </a:r>
            <a:r>
              <a:rPr lang="en-US" dirty="0" err="1"/>
              <a:t>earlham</a:t>
            </a:r>
            <a:r>
              <a:rPr lang="en-US" dirty="0"/>
              <a:t>-institute/retrieve-brassica-phenotypes/</a:t>
            </a:r>
          </a:p>
        </p:txBody>
      </p:sp>
    </p:spTree>
    <p:extLst>
      <p:ext uri="{BB962C8B-B14F-4D97-AF65-F5344CB8AC3E}">
        <p14:creationId xmlns:p14="http://schemas.microsoft.com/office/powerpoint/2010/main" val="990676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 integration with </a:t>
            </a:r>
            <a:r>
              <a:rPr lang="en-US" dirty="0" err="1" smtClean="0"/>
              <a:t>CyVerse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797" y="3215753"/>
            <a:ext cx="2344234" cy="1507630"/>
          </a:xfrm>
        </p:spPr>
      </p:pic>
      <p:sp>
        <p:nvSpPr>
          <p:cNvPr id="3" name="TextBox 2"/>
          <p:cNvSpPr txBox="1"/>
          <p:nvPr/>
        </p:nvSpPr>
        <p:spPr>
          <a:xfrm>
            <a:off x="223065" y="2115882"/>
            <a:ext cx="1226746" cy="646331"/>
          </a:xfrm>
          <a:prstGeom prst="rect">
            <a:avLst/>
          </a:prstGeom>
          <a:noFill/>
        </p:spPr>
        <p:txBody>
          <a:bodyPr wrap="none" rtlCol="0">
            <a:spAutoFit/>
          </a:bodyPr>
          <a:lstStyle/>
          <a:p>
            <a:r>
              <a:rPr lang="en-US" dirty="0" err="1" smtClean="0"/>
              <a:t>Trial_name</a:t>
            </a:r>
            <a:endParaRPr lang="en-US" dirty="0" smtClean="0"/>
          </a:p>
          <a:p>
            <a:r>
              <a:rPr lang="en-US" dirty="0" err="1" smtClean="0"/>
              <a:t>Api_kei</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3076" y="4177063"/>
            <a:ext cx="1314394" cy="200764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736" y="2423271"/>
            <a:ext cx="2949303" cy="1401024"/>
          </a:xfrm>
          <a:prstGeom prst="rect">
            <a:avLst/>
          </a:prstGeom>
        </p:spPr>
      </p:pic>
      <p:sp>
        <p:nvSpPr>
          <p:cNvPr id="8" name="Rectangle 7"/>
          <p:cNvSpPr/>
          <p:nvPr/>
        </p:nvSpPr>
        <p:spPr>
          <a:xfrm>
            <a:off x="3307978" y="5046647"/>
            <a:ext cx="2676951" cy="369332"/>
          </a:xfrm>
          <a:prstGeom prst="rect">
            <a:avLst/>
          </a:prstGeom>
        </p:spPr>
        <p:txBody>
          <a:bodyPr wrap="none">
            <a:spAutoFit/>
          </a:bodyPr>
          <a:lstStyle/>
          <a:p>
            <a:r>
              <a:rPr lang="en-US" dirty="0" smtClean="0">
                <a:solidFill>
                  <a:srgbClr val="065C89"/>
                </a:solidFill>
                <a:latin typeface="Arial" charset="0"/>
              </a:rPr>
              <a:t>Variant </a:t>
            </a:r>
            <a:r>
              <a:rPr lang="en-US" dirty="0">
                <a:solidFill>
                  <a:srgbClr val="065C89"/>
                </a:solidFill>
                <a:latin typeface="Arial" charset="0"/>
              </a:rPr>
              <a:t>Calling Workflow</a:t>
            </a:r>
            <a:endParaRPr lang="en-US" b="0" i="0" dirty="0">
              <a:solidFill>
                <a:srgbClr val="065C89"/>
              </a:solidFill>
              <a:effectLst/>
              <a:latin typeface="Arial" charset="0"/>
            </a:endParaRPr>
          </a:p>
        </p:txBody>
      </p:sp>
      <p:pic>
        <p:nvPicPr>
          <p:cNvPr id="9" name="Picture 8"/>
          <p:cNvPicPr>
            <a:picLocks noChangeAspect="1"/>
          </p:cNvPicPr>
          <p:nvPr/>
        </p:nvPicPr>
        <p:blipFill>
          <a:blip r:embed="rId6"/>
          <a:stretch>
            <a:fillRect/>
          </a:stretch>
        </p:blipFill>
        <p:spPr>
          <a:xfrm>
            <a:off x="6667030" y="2008538"/>
            <a:ext cx="1417295" cy="1207215"/>
          </a:xfrm>
          <a:prstGeom prst="rect">
            <a:avLst/>
          </a:prstGeom>
        </p:spPr>
      </p:pic>
      <p:sp>
        <p:nvSpPr>
          <p:cNvPr id="11" name="Content Placeholder 3"/>
          <p:cNvSpPr txBox="1">
            <a:spLocks/>
          </p:cNvSpPr>
          <p:nvPr/>
        </p:nvSpPr>
        <p:spPr>
          <a:xfrm>
            <a:off x="405880" y="1052736"/>
            <a:ext cx="8352928" cy="1080120"/>
          </a:xfrm>
          <a:prstGeom prst="rect">
            <a:avLst/>
          </a:prstGeom>
        </p:spPr>
        <p:txBody>
          <a:bodyPr>
            <a:normAutofit/>
          </a:bodyPr>
          <a:lstStyle>
            <a:lvl1pPr marL="0" indent="0" algn="l" defTabSz="914400" rtl="0" eaLnBrk="1" latinLnBrk="0" hangingPunct="1">
              <a:spcBef>
                <a:spcPct val="20000"/>
              </a:spcBef>
              <a:buClr>
                <a:srgbClr val="FF0000"/>
              </a:buClr>
              <a:buFont typeface="Arial" pitchFamily="34" charset="0"/>
              <a:buNone/>
              <a:defRPr sz="2400" kern="1200" baseline="0">
                <a:solidFill>
                  <a:srgbClr val="4E515A"/>
                </a:solidFill>
                <a:latin typeface="+mn-lt"/>
                <a:ea typeface="Roboto" pitchFamily="2" charset="0"/>
                <a:cs typeface="+mn-cs"/>
              </a:defRPr>
            </a:lvl1pPr>
            <a:lvl2pPr marL="742950" indent="-285750" algn="l" defTabSz="914400" rtl="0" eaLnBrk="1" latinLnBrk="0" hangingPunct="1">
              <a:spcBef>
                <a:spcPct val="20000"/>
              </a:spcBef>
              <a:buFont typeface="Arial" pitchFamily="34" charset="0"/>
              <a:buChar char="–"/>
              <a:defRPr sz="1800" kern="1200">
                <a:solidFill>
                  <a:srgbClr val="4E515A"/>
                </a:solidFill>
                <a:latin typeface="Roboto" pitchFamily="2" charset="0"/>
                <a:ea typeface="Roboto" pitchFamily="2" charset="0"/>
                <a:cs typeface="+mn-cs"/>
              </a:defRPr>
            </a:lvl2pPr>
            <a:lvl3pPr marL="1143000" indent="-228600" algn="l" defTabSz="914400" rtl="0" eaLnBrk="1" latinLnBrk="0" hangingPunct="1">
              <a:spcBef>
                <a:spcPct val="20000"/>
              </a:spcBef>
              <a:buFont typeface="Arial" pitchFamily="34" charset="0"/>
              <a:buChar char="•"/>
              <a:defRPr sz="2400" kern="1200">
                <a:solidFill>
                  <a:srgbClr val="4E515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4E515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http://cyverseuk.org/applications/by-earlham-institute/retrieve-brassica-phenotypes/</a:t>
            </a:r>
            <a:endParaRPr lang="en-US" dirty="0"/>
          </a:p>
        </p:txBody>
      </p:sp>
      <p:cxnSp>
        <p:nvCxnSpPr>
          <p:cNvPr id="13" name="Straight Arrow Connector 12"/>
          <p:cNvCxnSpPr/>
          <p:nvPr/>
        </p:nvCxnSpPr>
        <p:spPr>
          <a:xfrm>
            <a:off x="5673367" y="3402419"/>
            <a:ext cx="432048" cy="4790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366295" y="4417696"/>
            <a:ext cx="584448" cy="357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079084" y="3481105"/>
            <a:ext cx="3064916" cy="1565542"/>
            <a:chOff x="6564475" y="3124401"/>
            <a:chExt cx="3064916" cy="1565542"/>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7828" y="3421872"/>
              <a:ext cx="2801563" cy="857309"/>
            </a:xfrm>
            <a:prstGeom prst="rect">
              <a:avLst/>
            </a:prstGeom>
          </p:spPr>
        </p:pic>
        <p:sp>
          <p:nvSpPr>
            <p:cNvPr id="17" name="TextBox 16"/>
            <p:cNvSpPr txBox="1"/>
            <p:nvPr/>
          </p:nvSpPr>
          <p:spPr>
            <a:xfrm rot="16200000">
              <a:off x="6041982" y="3646894"/>
              <a:ext cx="1368152" cy="323165"/>
            </a:xfrm>
            <a:prstGeom prst="rect">
              <a:avLst/>
            </a:prstGeom>
            <a:noFill/>
          </p:spPr>
          <p:txBody>
            <a:bodyPr wrap="square" rtlCol="0">
              <a:spAutoFit/>
            </a:bodyPr>
            <a:lstStyle/>
            <a:p>
              <a:r>
                <a:rPr lang="en-US" sz="1500" dirty="0" smtClean="0"/>
                <a:t>-log 10P</a:t>
              </a:r>
              <a:endParaRPr lang="en-US" sz="1500" dirty="0"/>
            </a:p>
          </p:txBody>
        </p:sp>
        <p:sp>
          <p:nvSpPr>
            <p:cNvPr id="18" name="TextBox 17"/>
            <p:cNvSpPr txBox="1"/>
            <p:nvPr/>
          </p:nvSpPr>
          <p:spPr>
            <a:xfrm>
              <a:off x="6757670" y="4366778"/>
              <a:ext cx="2004549" cy="323165"/>
            </a:xfrm>
            <a:prstGeom prst="rect">
              <a:avLst/>
            </a:prstGeom>
            <a:noFill/>
          </p:spPr>
          <p:txBody>
            <a:bodyPr wrap="square" rtlCol="0">
              <a:spAutoFit/>
            </a:bodyPr>
            <a:lstStyle/>
            <a:p>
              <a:r>
                <a:rPr lang="en-US" sz="1500" dirty="0" smtClean="0"/>
                <a:t>Location on Sequence</a:t>
              </a:r>
              <a:endParaRPr lang="en-US" sz="1500" dirty="0"/>
            </a:p>
          </p:txBody>
        </p:sp>
      </p:grpSp>
      <p:cxnSp>
        <p:nvCxnSpPr>
          <p:cNvPr id="20" name="Straight Arrow Connector 19"/>
          <p:cNvCxnSpPr/>
          <p:nvPr/>
        </p:nvCxnSpPr>
        <p:spPr>
          <a:xfrm>
            <a:off x="1138980" y="2551372"/>
            <a:ext cx="128971" cy="6643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314549" y="3481104"/>
            <a:ext cx="349878" cy="2762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316732" y="4120995"/>
            <a:ext cx="347695" cy="2967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17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32" y="517540"/>
            <a:ext cx="8352928" cy="1143000"/>
          </a:xfrm>
        </p:spPr>
        <p:txBody>
          <a:bodyPr/>
          <a:lstStyle/>
          <a:p>
            <a:r>
              <a:rPr lang="en-US" dirty="0" smtClean="0"/>
              <a:t>In-house on the fly </a:t>
            </a:r>
            <a:r>
              <a:rPr lang="en-US" dirty="0"/>
              <a:t>a</a:t>
            </a:r>
            <a:r>
              <a:rPr lang="en-US" dirty="0" smtClean="0"/>
              <a:t>ssociation analysis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3" y="1200381"/>
            <a:ext cx="4248472" cy="1213849"/>
          </a:xfrm>
          <a:prstGeom prst="rect">
            <a:avLst/>
          </a:prstGeom>
          <a:ln w="28575">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636912"/>
            <a:ext cx="4674745" cy="2786500"/>
          </a:xfrm>
          <a:prstGeom prst="rect">
            <a:avLst/>
          </a:prstGeom>
        </p:spPr>
      </p:pic>
      <p:cxnSp>
        <p:nvCxnSpPr>
          <p:cNvPr id="10" name="Straight Arrow Connector 9"/>
          <p:cNvCxnSpPr/>
          <p:nvPr/>
        </p:nvCxnSpPr>
        <p:spPr>
          <a:xfrm>
            <a:off x="2699792" y="2132856"/>
            <a:ext cx="3672408" cy="223224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1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TotalTime>
  <Words>1319</Words>
  <Application>Microsoft Macintosh PowerPoint</Application>
  <PresentationFormat>On-screen Show (4:3)</PresentationFormat>
  <Paragraphs>187</Paragraphs>
  <Slides>23</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Mangal</vt:lpstr>
      <vt:lpstr>Noto Serif</vt:lpstr>
      <vt:lpstr>Roboto</vt:lpstr>
      <vt:lpstr>Wingdings</vt:lpstr>
      <vt:lpstr>Arial</vt:lpstr>
      <vt:lpstr>Office Theme</vt:lpstr>
      <vt:lpstr>Data upload to the  Brassica Information Portal</vt:lpstr>
      <vt:lpstr> BIP integration with other resources</vt:lpstr>
      <vt:lpstr>The Brassica Information Portal in the Research Cycle</vt:lpstr>
      <vt:lpstr>                            in the media</vt:lpstr>
      <vt:lpstr>Standardisation and integration efforts</vt:lpstr>
      <vt:lpstr>Standardisation and integration efforts</vt:lpstr>
      <vt:lpstr>BIP integration with CyVerse</vt:lpstr>
      <vt:lpstr>BIP integration with CyVerse</vt:lpstr>
      <vt:lpstr>In-house on the fly association analysis</vt:lpstr>
      <vt:lpstr>PowerPoint Presentation</vt:lpstr>
      <vt:lpstr>PowerPoint Presentation</vt:lpstr>
      <vt:lpstr> Data upload to BIP</vt:lpstr>
      <vt:lpstr>PowerPoint Presentation</vt:lpstr>
      <vt:lpstr> Different ways to communicate with the BIP</vt:lpstr>
      <vt:lpstr>Access to workshop material</vt:lpstr>
      <vt:lpstr>Break</vt:lpstr>
      <vt:lpstr>Population Submission  </vt:lpstr>
      <vt:lpstr>Population submission</vt:lpstr>
      <vt:lpstr>Trial data submission </vt:lpstr>
      <vt:lpstr>Trial data submission</vt:lpstr>
      <vt:lpstr>Feedback on the submission process and the workshop is welcome!</vt:lpstr>
      <vt:lpstr>PowerPoint Presentation</vt:lpstr>
      <vt:lpstr>PowerPoint Presentation</vt:lpstr>
    </vt:vector>
  </TitlesOfParts>
  <Company>Microsoft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Howell</dc:creator>
  <cp:lastModifiedBy>Annemarie Eckes (EI)</cp:lastModifiedBy>
  <cp:revision>123</cp:revision>
  <dcterms:created xsi:type="dcterms:W3CDTF">2016-07-14T08:49:53Z</dcterms:created>
  <dcterms:modified xsi:type="dcterms:W3CDTF">2017-06-07T10:52:58Z</dcterms:modified>
</cp:coreProperties>
</file>